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Default Extension="doc" ContentType="application/msword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Default Extension="xls" ContentType="application/vnd.ms-exce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Default Extension="ppt" ContentType="application/vnd.ms-powerpoint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31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9" r:id="rId32"/>
    <p:sldId id="290" r:id="rId33"/>
    <p:sldId id="291" r:id="rId34"/>
    <p:sldId id="292" r:id="rId35"/>
    <p:sldId id="293" r:id="rId36"/>
    <p:sldId id="294" r:id="rId37"/>
    <p:sldId id="296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17" r:id="rId46"/>
    <p:sldId id="318" r:id="rId47"/>
    <p:sldId id="308" r:id="rId48"/>
    <p:sldId id="309" r:id="rId49"/>
    <p:sldId id="310" r:id="rId50"/>
    <p:sldId id="311" r:id="rId51"/>
    <p:sldId id="314" r:id="rId52"/>
    <p:sldId id="315" r:id="rId53"/>
    <p:sldId id="316" r:id="rId5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hoda" initials="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FF0000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0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2-05T09:52:57.593" idx="1">
    <p:pos x="10" y="10"/>
    <p:text>每年逾越节,耶稣在圣殿,献逾越祭物的祷告,
指着自己而有的祷告</p:tex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38.wmf"/><Relationship Id="rId1" Type="http://schemas.openxmlformats.org/officeDocument/2006/relationships/image" Target="../media/image34.wmf"/><Relationship Id="rId4" Type="http://schemas.openxmlformats.org/officeDocument/2006/relationships/image" Target="../media/image43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38.wmf"/><Relationship Id="rId1" Type="http://schemas.openxmlformats.org/officeDocument/2006/relationships/image" Target="../media/image34.wmf"/><Relationship Id="rId5" Type="http://schemas.openxmlformats.org/officeDocument/2006/relationships/image" Target="../media/image45.wmf"/><Relationship Id="rId4" Type="http://schemas.openxmlformats.org/officeDocument/2006/relationships/image" Target="../media/image44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7" Type="http://schemas.openxmlformats.org/officeDocument/2006/relationships/image" Target="../media/image48.wmf"/><Relationship Id="rId2" Type="http://schemas.openxmlformats.org/officeDocument/2006/relationships/image" Target="../media/image38.wmf"/><Relationship Id="rId1" Type="http://schemas.openxmlformats.org/officeDocument/2006/relationships/image" Target="../media/image34.wmf"/><Relationship Id="rId6" Type="http://schemas.openxmlformats.org/officeDocument/2006/relationships/image" Target="../media/image47.wmf"/><Relationship Id="rId5" Type="http://schemas.openxmlformats.org/officeDocument/2006/relationships/image" Target="../media/image46.wmf"/><Relationship Id="rId4" Type="http://schemas.openxmlformats.org/officeDocument/2006/relationships/image" Target="../media/image44.wmf"/></Relationships>
</file>

<file path=ppt/drawings/_rels/vmlDrawing13.v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image" Target="../media/image42.wmf"/><Relationship Id="rId7" Type="http://schemas.openxmlformats.org/officeDocument/2006/relationships/image" Target="../media/image49.wmf"/><Relationship Id="rId2" Type="http://schemas.openxmlformats.org/officeDocument/2006/relationships/image" Target="../media/image38.wmf"/><Relationship Id="rId1" Type="http://schemas.openxmlformats.org/officeDocument/2006/relationships/image" Target="../media/image34.wmf"/><Relationship Id="rId6" Type="http://schemas.openxmlformats.org/officeDocument/2006/relationships/image" Target="../media/image47.wmf"/><Relationship Id="rId5" Type="http://schemas.openxmlformats.org/officeDocument/2006/relationships/image" Target="../media/image46.wmf"/><Relationship Id="rId4" Type="http://schemas.openxmlformats.org/officeDocument/2006/relationships/image" Target="../media/image44.wmf"/><Relationship Id="rId9" Type="http://schemas.openxmlformats.org/officeDocument/2006/relationships/image" Target="../media/image5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16.v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image" Target="../media/image42.wmf"/><Relationship Id="rId7" Type="http://schemas.openxmlformats.org/officeDocument/2006/relationships/image" Target="../media/image55.wmf"/><Relationship Id="rId2" Type="http://schemas.openxmlformats.org/officeDocument/2006/relationships/image" Target="../media/image38.wmf"/><Relationship Id="rId1" Type="http://schemas.openxmlformats.org/officeDocument/2006/relationships/image" Target="../media/image34.wmf"/><Relationship Id="rId6" Type="http://schemas.openxmlformats.org/officeDocument/2006/relationships/image" Target="../media/image47.wmf"/><Relationship Id="rId5" Type="http://schemas.openxmlformats.org/officeDocument/2006/relationships/image" Target="../media/image46.wmf"/><Relationship Id="rId4" Type="http://schemas.openxmlformats.org/officeDocument/2006/relationships/image" Target="../media/image44.wmf"/><Relationship Id="rId9" Type="http://schemas.openxmlformats.org/officeDocument/2006/relationships/image" Target="../media/image57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7" Type="http://schemas.openxmlformats.org/officeDocument/2006/relationships/image" Target="../media/image8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7" Type="http://schemas.openxmlformats.org/officeDocument/2006/relationships/image" Target="../media/image15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6" Type="http://schemas.openxmlformats.org/officeDocument/2006/relationships/image" Target="../media/image14.wmf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image" Target="../media/image21.wmf"/><Relationship Id="rId7" Type="http://schemas.openxmlformats.org/officeDocument/2006/relationships/image" Target="../media/image25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6" Type="http://schemas.openxmlformats.org/officeDocument/2006/relationships/image" Target="../media/image37.wmf"/><Relationship Id="rId5" Type="http://schemas.openxmlformats.org/officeDocument/2006/relationships/image" Target="../media/image36.wmf"/><Relationship Id="rId4" Type="http://schemas.openxmlformats.org/officeDocument/2006/relationships/image" Target="../media/image35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4.wmf"/><Relationship Id="rId1" Type="http://schemas.openxmlformats.org/officeDocument/2006/relationships/image" Target="../media/image38.wmf"/><Relationship Id="rId6" Type="http://schemas.openxmlformats.org/officeDocument/2006/relationships/image" Target="../media/image41.wmf"/><Relationship Id="rId5" Type="http://schemas.openxmlformats.org/officeDocument/2006/relationships/image" Target="../media/image17.wmf"/><Relationship Id="rId4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EC5C9EF5-F7A9-42EC-AD14-0DDD59DEAA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43A2F2-FF6F-4CC9-A5BB-5E5BE359F319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18434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zh-CN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6CD54A-3798-4495-AB8A-6238C4D9B760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46082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0E84E2-CB6A-4638-A8F8-144B48FD4B43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43010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zh-CN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FE97CB-605C-46DA-8946-164DA98E2314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54274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25C53-BA4E-4B1E-9E7D-B1069F1ECB60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50178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B5FA31-A27D-4A55-A0D8-0D5AB865259D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522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 anchor="b"/>
          <a:lstStyle/>
          <a:p>
            <a:pPr algn="r"/>
            <a:fld id="{2B82FA6E-46B1-47FB-87D4-E806E471C2DB}" type="slidenum">
              <a:rPr lang="en-US" altLang="en-US" sz="1200" b="0"/>
              <a:pPr algn="r"/>
              <a:t>16</a:t>
            </a:fld>
            <a:endParaRPr lang="en-US" altLang="en-US" sz="1200" b="0"/>
          </a:p>
        </p:txBody>
      </p:sp>
      <p:sp>
        <p:nvSpPr>
          <p:cNvPr id="52227" name="Rectangle 2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416" tIns="45708" rIns="91416" bIns="45708"/>
          <a:lstStyle/>
          <a:p>
            <a:pPr eaLnBrk="1" hangingPunct="1"/>
            <a:endParaRPr lang="en-US" altLang="zh-CN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DA3790-47E3-44F4-A9C2-D320A23A1A0D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74754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0A6F3B-1402-40AE-ABD6-190D69EF41FA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58370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C3737C-8542-4270-BB47-2D1DB1BAA737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60418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1EB0C6-1176-48A1-89DC-C82F303C72FA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71682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119EA5-F3DA-4CE8-B613-8A9868AEC34F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76802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zh-CN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90C5F0-AC23-4041-ACD7-D17024C98AF3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20482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C9C778-D43A-478E-BC9E-40733D5A438F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92162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C2B524-4C51-40C8-A342-9F13ACFB1270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69634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A6F7CC-383F-4549-B63A-E5232E2A54C9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72706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2AFA8D-2511-420C-9F0E-967D34E97C20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778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 anchor="b"/>
          <a:lstStyle/>
          <a:p>
            <a:pPr algn="r"/>
            <a:fld id="{F2B24DC7-8094-4F3A-B2EA-83DE483F8854}" type="slidenum">
              <a:rPr lang="en-US" altLang="en-US" sz="1200" b="0"/>
              <a:pPr algn="r"/>
              <a:t>26</a:t>
            </a:fld>
            <a:endParaRPr lang="en-US" altLang="en-US" sz="1200" b="0"/>
          </a:p>
        </p:txBody>
      </p:sp>
      <p:sp>
        <p:nvSpPr>
          <p:cNvPr id="7782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782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416" tIns="45708" rIns="91416" bIns="45708"/>
          <a:lstStyle/>
          <a:p>
            <a:pPr eaLnBrk="1" hangingPunct="1"/>
            <a:endParaRPr lang="zh-CN" altLang="en-US" smtClean="0"/>
          </a:p>
        </p:txBody>
      </p:sp>
      <p:sp>
        <p:nvSpPr>
          <p:cNvPr id="7782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31863"/>
            <a:fld id="{43896A2C-7D54-42CA-B83F-A989E38D71FB}" type="slidenum">
              <a:rPr lang="en-US" altLang="en-US" sz="1200" b="0"/>
              <a:pPr algn="r" defTabSz="931863"/>
              <a:t>26</a:t>
            </a:fld>
            <a:endParaRPr lang="en-US" altLang="en-US" sz="1200" b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A63E95-0478-4ECD-98E9-725193DD134D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82946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B57C17-7834-49F0-908F-E906B08F79F6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84994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zh-CN" altLang="en-US" smtClean="0"/>
              <a:t>和合本</a:t>
            </a:r>
            <a:r>
              <a:rPr lang="en-US" altLang="zh-CN" smtClean="0"/>
              <a:t>,</a:t>
            </a:r>
            <a:r>
              <a:rPr lang="zh-CN" altLang="en-US" smtClean="0"/>
              <a:t>这节圣经所以会这样翻译</a:t>
            </a:r>
            <a:r>
              <a:rPr lang="en-US" altLang="zh-CN" smtClean="0"/>
              <a:t>, </a:t>
            </a:r>
            <a:r>
              <a:rPr lang="zh-CN" altLang="en-US" smtClean="0"/>
              <a:t>是因当初参於翻译的西方宣教士和传道人</a:t>
            </a:r>
            <a:r>
              <a:rPr lang="en-US" altLang="zh-CN" smtClean="0"/>
              <a:t>, </a:t>
            </a:r>
            <a:r>
              <a:rPr lang="zh-CN" altLang="en-US" smtClean="0"/>
              <a:t>以及中国本地参於的同工</a:t>
            </a:r>
            <a:r>
              <a:rPr lang="en-US" altLang="zh-CN" smtClean="0"/>
              <a:t>, </a:t>
            </a:r>
            <a:r>
              <a:rPr lang="zh-CN" altLang="en-US" smtClean="0"/>
              <a:t>已经有耶稣週五受难</a:t>
            </a:r>
            <a:r>
              <a:rPr lang="en-US" altLang="zh-CN" smtClean="0"/>
              <a:t>, </a:t>
            </a:r>
            <a:r>
              <a:rPr lang="zh-CN" altLang="en-US" smtClean="0"/>
              <a:t>週日清晨复活的成见</a:t>
            </a:r>
            <a:r>
              <a:rPr lang="en-US" altLang="zh-CN" smtClean="0"/>
              <a:t>, </a:t>
            </a:r>
            <a:r>
              <a:rPr lang="zh-CN" altLang="en-US" smtClean="0"/>
              <a:t>带着成见来翻译这节圣经</a:t>
            </a:r>
          </a:p>
          <a:p>
            <a:pPr eaLnBrk="1" hangingPunct="1"/>
            <a:r>
              <a:rPr lang="zh-CN" altLang="en-US" smtClean="0"/>
              <a:t>这样的成见就如一幅帕子蒙住眼睛</a:t>
            </a:r>
            <a:r>
              <a:rPr lang="en-US" altLang="zh-CN" smtClean="0"/>
              <a:t>, </a:t>
            </a:r>
            <a:r>
              <a:rPr lang="zh-CN" altLang="en-US" smtClean="0"/>
              <a:t>看不清楚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C03250-EA77-4C31-B9A2-0DBC23D636CC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428" tIns="45714" rIns="91428" bIns="45714"/>
          <a:lstStyle/>
          <a:p>
            <a:pPr eaLnBrk="1" hangingPunct="1"/>
            <a:endParaRPr lang="zh-CN" altLang="en-US" smtClean="0"/>
          </a:p>
        </p:txBody>
      </p:sp>
      <p:sp>
        <p:nvSpPr>
          <p:cNvPr id="8806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 anchor="b"/>
          <a:lstStyle/>
          <a:p>
            <a:pPr algn="r" defTabSz="931863"/>
            <a:fld id="{5050E534-0AE8-401A-9EF0-F57C265414BB}" type="slidenum">
              <a:rPr lang="en-US" altLang="en-US" sz="1200" b="0"/>
              <a:pPr algn="r" defTabSz="931863"/>
              <a:t>31</a:t>
            </a:fld>
            <a:endParaRPr lang="en-US" altLang="en-US" sz="1200" b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DF6709-E613-46B9-B59C-FC6F1287A797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428" tIns="45714" rIns="91428" bIns="45714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9011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 anchor="b"/>
          <a:lstStyle/>
          <a:p>
            <a:pPr algn="r" defTabSz="931863"/>
            <a:fld id="{32C9ADA6-7AA3-4E72-AD2A-42E15107CF2B}" type="slidenum">
              <a:rPr lang="en-US" altLang="en-US" sz="1200" b="0"/>
              <a:pPr algn="r" defTabSz="931863"/>
              <a:t>32</a:t>
            </a:fld>
            <a:endParaRPr lang="en-US" altLang="en-US" sz="1200" b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17B2A5-416D-44E7-8649-07A4328BE0A4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428" tIns="45714" rIns="91428" bIns="45714"/>
          <a:lstStyle/>
          <a:p>
            <a:pPr eaLnBrk="1" hangingPunct="1"/>
            <a:endParaRPr lang="zh-CN" altLang="en-US" smtClean="0"/>
          </a:p>
        </p:txBody>
      </p:sp>
      <p:sp>
        <p:nvSpPr>
          <p:cNvPr id="9318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 anchor="b"/>
          <a:lstStyle/>
          <a:p>
            <a:pPr algn="r" defTabSz="931863"/>
            <a:fld id="{28862BCA-87B6-446D-802E-B2ABC5B4692B}" type="slidenum">
              <a:rPr lang="en-US" altLang="en-US" sz="1200" b="0"/>
              <a:pPr algn="r" defTabSz="931863"/>
              <a:t>33</a:t>
            </a:fld>
            <a:endParaRPr lang="en-US" altLang="en-US" sz="1200" b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D93DB8-1C55-4A8E-8082-D0B509A015AF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 anchor="b"/>
          <a:lstStyle/>
          <a:p>
            <a:pPr algn="r"/>
            <a:fld id="{33B0CE9A-C4B2-4A8F-8868-6BB25A73EA09}" type="slidenum">
              <a:rPr lang="en-US" altLang="en-US" sz="1200" b="0"/>
              <a:pPr algn="r"/>
              <a:t>34</a:t>
            </a:fld>
            <a:endParaRPr lang="en-US" altLang="en-US" sz="1200" b="0"/>
          </a:p>
        </p:txBody>
      </p:sp>
      <p:sp>
        <p:nvSpPr>
          <p:cNvPr id="9523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523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416" tIns="45708" rIns="91416" bIns="45708"/>
          <a:lstStyle/>
          <a:p>
            <a:pPr eaLnBrk="1" hangingPunct="1"/>
            <a:endParaRPr lang="en-US" altLang="en-US" smtClean="0"/>
          </a:p>
        </p:txBody>
      </p:sp>
      <p:sp>
        <p:nvSpPr>
          <p:cNvPr id="9523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31863"/>
            <a:fld id="{8016A8FA-CE95-4303-8FF8-D4AFF32A5222}" type="slidenum">
              <a:rPr lang="en-US" altLang="en-US" sz="1200" b="0"/>
              <a:pPr algn="r" defTabSz="931863"/>
              <a:t>34</a:t>
            </a:fld>
            <a:endParaRPr lang="en-US" altLang="en-US" sz="1200" b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6C4977-863A-4DBC-8F22-EBBCFBB022FA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22530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DF00EF-BE21-4775-B555-7F61030AA5C4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428" tIns="45714" rIns="91428" bIns="45714"/>
          <a:lstStyle/>
          <a:p>
            <a:pPr eaLnBrk="1" hangingPunct="1"/>
            <a:endParaRPr lang="en-US" altLang="en-US" smtClean="0"/>
          </a:p>
        </p:txBody>
      </p:sp>
      <p:sp>
        <p:nvSpPr>
          <p:cNvPr id="9728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 anchor="b"/>
          <a:lstStyle/>
          <a:p>
            <a:pPr algn="r" defTabSz="931863"/>
            <a:fld id="{66D192C1-6D18-49C1-8E55-FC19480BD9B9}" type="slidenum">
              <a:rPr lang="en-US" altLang="en-US" sz="1200" b="0"/>
              <a:pPr algn="r" defTabSz="931863"/>
              <a:t>35</a:t>
            </a:fld>
            <a:endParaRPr lang="en-US" altLang="en-US" sz="1200" b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B6896C-FC9A-4314-887E-04ED45764832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1003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 anchor="b"/>
          <a:lstStyle/>
          <a:p>
            <a:pPr algn="r"/>
            <a:fld id="{10367A4F-3E06-4FCB-978B-6DFCECA370C0}" type="slidenum">
              <a:rPr lang="en-US" altLang="en-US" sz="1200" b="0"/>
              <a:pPr algn="r"/>
              <a:t>36</a:t>
            </a:fld>
            <a:endParaRPr lang="en-US" altLang="en-US" sz="1200" b="0"/>
          </a:p>
        </p:txBody>
      </p:sp>
      <p:sp>
        <p:nvSpPr>
          <p:cNvPr id="10035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0035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416" tIns="45708" rIns="91416" bIns="45708"/>
          <a:lstStyle/>
          <a:p>
            <a:pPr eaLnBrk="1" hangingPunct="1"/>
            <a:endParaRPr lang="en-US" altLang="en-US" smtClean="0"/>
          </a:p>
        </p:txBody>
      </p:sp>
      <p:sp>
        <p:nvSpPr>
          <p:cNvPr id="10035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31863"/>
            <a:fld id="{5354EDDD-4495-4D5A-B48D-3661DEBDD217}" type="slidenum">
              <a:rPr lang="en-US" altLang="en-US" sz="1200" b="0"/>
              <a:pPr algn="r" defTabSz="931863"/>
              <a:t>36</a:t>
            </a:fld>
            <a:endParaRPr lang="en-US" altLang="en-US" sz="1200" b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2BDAA6-5649-41C5-9337-DA1B86C30708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428" tIns="45714" rIns="91428" bIns="45714"/>
          <a:lstStyle/>
          <a:p>
            <a:pPr eaLnBrk="1" hangingPunct="1"/>
            <a:endParaRPr lang="en-US" altLang="en-US" smtClean="0"/>
          </a:p>
        </p:txBody>
      </p:sp>
      <p:sp>
        <p:nvSpPr>
          <p:cNvPr id="10342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 anchor="b"/>
          <a:lstStyle/>
          <a:p>
            <a:pPr algn="r" defTabSz="931863"/>
            <a:fld id="{DA4AAD96-4F21-4583-8894-67038E61CB86}" type="slidenum">
              <a:rPr lang="en-US" altLang="en-US" sz="1200" b="0"/>
              <a:pPr algn="r" defTabSz="931863"/>
              <a:t>37</a:t>
            </a:fld>
            <a:endParaRPr lang="en-US" altLang="en-US" sz="1200" b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4E032F-FEFE-4552-861C-A8E527417A76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105474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zh-CN" altLang="en-US" smtClean="0"/>
              <a:t>以色列人的节期</a:t>
            </a:r>
            <a:r>
              <a:rPr lang="en-US" altLang="zh-CN" smtClean="0"/>
              <a:t>, </a:t>
            </a:r>
            <a:r>
              <a:rPr lang="zh-CN" altLang="en-US" smtClean="0"/>
              <a:t>除了初熟节和五旬节之外</a:t>
            </a:r>
            <a:r>
              <a:rPr lang="en-US" altLang="zh-CN" smtClean="0"/>
              <a:t>, </a:t>
            </a:r>
            <a:r>
              <a:rPr lang="zh-CN" altLang="en-US" smtClean="0"/>
              <a:t>旧约都定下固定的日子</a:t>
            </a:r>
          </a:p>
          <a:p>
            <a:pPr eaLnBrk="1" hangingPunct="1"/>
            <a:r>
              <a:rPr lang="zh-CN" altLang="en-US" smtClean="0"/>
              <a:t>这两节日的计算法则</a:t>
            </a:r>
            <a:r>
              <a:rPr lang="en-US" altLang="zh-CN" smtClean="0"/>
              <a:t>, </a:t>
            </a:r>
            <a:r>
              <a:rPr lang="zh-CN" altLang="en-US" smtClean="0"/>
              <a:t>根据每年的逾越节</a:t>
            </a:r>
            <a:r>
              <a:rPr lang="en-US" altLang="zh-CN" smtClean="0"/>
              <a:t>(</a:t>
            </a:r>
            <a:r>
              <a:rPr lang="zh-CN" altLang="en-US" smtClean="0"/>
              <a:t>正月</a:t>
            </a:r>
            <a:r>
              <a:rPr lang="en-US" altLang="zh-CN" smtClean="0"/>
              <a:t>14</a:t>
            </a:r>
            <a:r>
              <a:rPr lang="zh-CN" altLang="en-US" smtClean="0"/>
              <a:t>日</a:t>
            </a:r>
            <a:r>
              <a:rPr lang="en-US" altLang="zh-CN" smtClean="0"/>
              <a:t>), </a:t>
            </a:r>
            <a:r>
              <a:rPr lang="zh-CN" altLang="en-US" smtClean="0"/>
              <a:t>这两节日是浮动的日子</a:t>
            </a:r>
            <a:r>
              <a:rPr lang="en-US" altLang="zh-CN" smtClean="0"/>
              <a:t>, </a:t>
            </a:r>
            <a:r>
              <a:rPr lang="zh-CN" altLang="en-US" smtClean="0"/>
              <a:t>但必定在七日的第一日</a:t>
            </a:r>
          </a:p>
          <a:p>
            <a:pPr eaLnBrk="1" hangingPunct="1"/>
            <a:r>
              <a:rPr lang="zh-CN" altLang="en-US" smtClean="0"/>
              <a:t>初熟节乃</a:t>
            </a:r>
            <a:r>
              <a:rPr lang="en-US" altLang="zh-CN" smtClean="0"/>
              <a:t>,</a:t>
            </a:r>
            <a:r>
              <a:rPr lang="zh-CN" altLang="en-US" smtClean="0"/>
              <a:t>逾越节之后</a:t>
            </a:r>
            <a:r>
              <a:rPr lang="en-US" altLang="zh-CN" smtClean="0"/>
              <a:t>,</a:t>
            </a:r>
            <a:r>
              <a:rPr lang="zh-CN" altLang="en-US" smtClean="0"/>
              <a:t>第</a:t>
            </a:r>
            <a:r>
              <a:rPr lang="en-US" altLang="zh-CN" smtClean="0"/>
              <a:t>7</a:t>
            </a:r>
            <a:r>
              <a:rPr lang="zh-CN" altLang="en-US" smtClean="0"/>
              <a:t>日安息日的次日为初熟节</a:t>
            </a:r>
          </a:p>
          <a:p>
            <a:pPr eaLnBrk="1" hangingPunct="1"/>
            <a:r>
              <a:rPr lang="zh-CN" altLang="en-US" smtClean="0"/>
              <a:t>摩西为了防备以色列人以</a:t>
            </a:r>
            <a:r>
              <a:rPr lang="en-US" altLang="zh-CN" smtClean="0"/>
              <a:t>,</a:t>
            </a:r>
            <a:r>
              <a:rPr lang="zh-CN" altLang="en-US" smtClean="0"/>
              <a:t>正月</a:t>
            </a:r>
            <a:r>
              <a:rPr lang="en-US" altLang="zh-CN" smtClean="0"/>
              <a:t>15</a:t>
            </a:r>
            <a:r>
              <a:rPr lang="zh-CN" altLang="en-US" smtClean="0"/>
              <a:t>日的节期安息日来计算初熟节的错误</a:t>
            </a:r>
            <a:r>
              <a:rPr lang="en-US" altLang="zh-CN" smtClean="0"/>
              <a:t>, </a:t>
            </a:r>
            <a:r>
              <a:rPr lang="zh-CN" altLang="en-US" smtClean="0"/>
              <a:t>特别另外用</a:t>
            </a:r>
            <a:r>
              <a:rPr lang="en-US" altLang="zh-CN" smtClean="0"/>
              <a:t>(</a:t>
            </a:r>
            <a:r>
              <a:rPr lang="zh-CN" altLang="en-US" smtClean="0"/>
              <a:t>申</a:t>
            </a:r>
            <a:r>
              <a:rPr lang="en-US" altLang="zh-CN" smtClean="0"/>
              <a:t>16:</a:t>
            </a:r>
            <a:r>
              <a:rPr lang="zh-CN" altLang="en-US" smtClean="0"/>
              <a:t>七七节</a:t>
            </a:r>
            <a:r>
              <a:rPr lang="en-US" altLang="zh-CN" smtClean="0"/>
              <a:t>), </a:t>
            </a:r>
            <a:r>
              <a:rPr lang="zh-CN" altLang="en-US" smtClean="0"/>
              <a:t>来算五旬节</a:t>
            </a:r>
            <a:r>
              <a:rPr lang="en-US" altLang="zh-CN" smtClean="0"/>
              <a:t>,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1F8F0-6008-48FB-A2B1-1D505C03E5B9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112642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zh-CN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106837-649A-4BC4-910A-FD3E43795C22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115714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zh-CN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28A9DF-A8B4-4BBC-B75F-0F80D92022EA}" type="slidenum">
              <a:rPr lang="en-US" smtClean="0"/>
              <a:pPr/>
              <a:t>50</a:t>
            </a:fld>
            <a:endParaRPr lang="en-US" smtClean="0"/>
          </a:p>
        </p:txBody>
      </p:sp>
      <p:sp>
        <p:nvSpPr>
          <p:cNvPr id="122882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79499B-3F17-4B96-9416-5345E82F3EBF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25602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929E2C-61F1-444B-A018-F08608ABC563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27650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E7E286-4C4D-4E41-ABC3-06B3005CB033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29698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29D5CE-B4A2-4182-BF12-6178C0601FA5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31746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zh-CN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A6083B-31D1-436F-AF6A-52FC0633D7F4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38914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EB9390-ECED-4B07-95CD-A6C0501FC84C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57346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051FC-BD92-490E-8720-0B3B3D7A6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72E82-55A8-4283-84A0-4ABE5A98AB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33C53-C5C5-4571-9AF9-F0390CA1D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5F4D4F-1AA1-45CE-9ED0-B96D75E853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E5CE9-B1F1-4553-8A5F-BA30787CBB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DC95D-3F53-4674-8D8F-149EED74DC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651AA-08EF-4230-963C-547D00E811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12088-B35A-4200-A5C3-E3F28D093F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4AA8C-9A96-42BF-8684-6E451C353D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46053-F283-4F0D-82C7-A9A1ACC7CC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5001B-A9F4-49AB-A06D-2EF22107FD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3EDA3-1EE9-456D-8506-B053AA1345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1DAAE1-0C86-4D23-8A9E-4095032C21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F01FB552-7E1C-4D16-B9FE-D85D63BB0E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PowerPoint_97-2003_Presentation13.ppt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Microsoft_PowerPoint_97-2003_Presentation12.ppt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Microsoft_PowerPoint_97-2003_Presentation11.ppt"/><Relationship Id="rId5" Type="http://schemas.openxmlformats.org/officeDocument/2006/relationships/oleObject" Target="../embeddings/Microsoft_PowerPoint_97-2003_Presentation10.ppt"/><Relationship Id="rId10" Type="http://schemas.openxmlformats.org/officeDocument/2006/relationships/oleObject" Target="../embeddings/Microsoft_PowerPoint_97-2003_Presentation15.ppt"/><Relationship Id="rId4" Type="http://schemas.openxmlformats.org/officeDocument/2006/relationships/oleObject" Target="../embeddings/Microsoft_PowerPoint_97-2003_Presentation9.ppt"/><Relationship Id="rId9" Type="http://schemas.openxmlformats.org/officeDocument/2006/relationships/oleObject" Target="../embeddings/Microsoft_PowerPoint_97-2003_Presentation14.ppt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Microsoft_PowerPoint_97-2003_Presentation18.ppt"/><Relationship Id="rId5" Type="http://schemas.openxmlformats.org/officeDocument/2006/relationships/oleObject" Target="../embeddings/Microsoft_PowerPoint_97-2003_Presentation17.ppt"/><Relationship Id="rId4" Type="http://schemas.openxmlformats.org/officeDocument/2006/relationships/oleObject" Target="../embeddings/Microsoft_PowerPoint_97-2003_Presentation16.ppt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PowerPoint_97-2003_Presentation23.ppt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Microsoft_PowerPoint_97-2003_Presentation22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Microsoft_PowerPoint_97-2003_Presentation21.ppt"/><Relationship Id="rId11" Type="http://schemas.openxmlformats.org/officeDocument/2006/relationships/oleObject" Target="../embeddings/Microsoft_PowerPoint_97-2003_Presentation26.ppt"/><Relationship Id="rId5" Type="http://schemas.openxmlformats.org/officeDocument/2006/relationships/oleObject" Target="../embeddings/Microsoft_PowerPoint_97-2003_Presentation20.ppt"/><Relationship Id="rId10" Type="http://schemas.openxmlformats.org/officeDocument/2006/relationships/oleObject" Target="../embeddings/Microsoft_PowerPoint_97-2003_Presentation25.ppt"/><Relationship Id="rId4" Type="http://schemas.openxmlformats.org/officeDocument/2006/relationships/oleObject" Target="../embeddings/Microsoft_PowerPoint_97-2003_Presentation19.ppt"/><Relationship Id="rId9" Type="http://schemas.openxmlformats.org/officeDocument/2006/relationships/oleObject" Target="../embeddings/Microsoft_PowerPoint_97-2003_Presentation24.ppt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Microsoft_Word_Document28.doc"/><Relationship Id="rId4" Type="http://schemas.openxmlformats.org/officeDocument/2006/relationships/oleObject" Target="../embeddings/Microsoft_PowerPoint_97-2003_Presentation27.ppt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Microsoft_PowerPoint_97-2003_Presentation31.ppt"/><Relationship Id="rId5" Type="http://schemas.openxmlformats.org/officeDocument/2006/relationships/oleObject" Target="../embeddings/Microsoft_PowerPoint_97-2003_Presentation30.ppt"/><Relationship Id="rId4" Type="http://schemas.openxmlformats.org/officeDocument/2006/relationships/oleObject" Target="../embeddings/Microsoft_PowerPoint_97-2003_Presentation29.ppt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PowerPoint_97-2003_Presentation36.ppt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Microsoft_PowerPoint_97-2003_Presentation35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Microsoft_PowerPoint_97-2003_Presentation34.ppt"/><Relationship Id="rId5" Type="http://schemas.openxmlformats.org/officeDocument/2006/relationships/oleObject" Target="../embeddings/Microsoft_PowerPoint_97-2003_Presentation33.ppt"/><Relationship Id="rId4" Type="http://schemas.openxmlformats.org/officeDocument/2006/relationships/oleObject" Target="../embeddings/Microsoft_PowerPoint_97-2003_Presentation32.ppt"/><Relationship Id="rId9" Type="http://schemas.openxmlformats.org/officeDocument/2006/relationships/oleObject" Target="../embeddings/Microsoft_PowerPoint_97-2003_Presentation37.ppt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PowerPoint_97-2003_Presentation42.ppt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Microsoft_PowerPoint_97-2003_Presentation41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Microsoft_PowerPoint_97-2003_Presentation40.ppt"/><Relationship Id="rId5" Type="http://schemas.openxmlformats.org/officeDocument/2006/relationships/oleObject" Target="../embeddings/Microsoft_PowerPoint_97-2003_Presentation39.ppt"/><Relationship Id="rId4" Type="http://schemas.openxmlformats.org/officeDocument/2006/relationships/oleObject" Target="../embeddings/Microsoft_PowerPoint_97-2003_Presentation38.ppt"/><Relationship Id="rId9" Type="http://schemas.openxmlformats.org/officeDocument/2006/relationships/oleObject" Target="../embeddings/Microsoft_PowerPoint_97-2003_Presentation43.ppt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Microsoft_PowerPoint_97-2003_Presentation47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Microsoft_PowerPoint_97-2003_Presentation46.ppt"/><Relationship Id="rId5" Type="http://schemas.openxmlformats.org/officeDocument/2006/relationships/oleObject" Target="../embeddings/Microsoft_PowerPoint_97-2003_Presentation45.ppt"/><Relationship Id="rId4" Type="http://schemas.openxmlformats.org/officeDocument/2006/relationships/oleObject" Target="../embeddings/Microsoft_PowerPoint_97-2003_Presentation44.ppt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PowerPoint_97-2003_Presentation52.ppt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Microsoft_PowerPoint_97-2003_Presentation51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Microsoft_PowerPoint_97-2003_Presentation50.ppt"/><Relationship Id="rId5" Type="http://schemas.openxmlformats.org/officeDocument/2006/relationships/oleObject" Target="../embeddings/Microsoft_PowerPoint_97-2003_Presentation49.ppt"/><Relationship Id="rId4" Type="http://schemas.openxmlformats.org/officeDocument/2006/relationships/oleObject" Target="../embeddings/Microsoft_PowerPoint_97-2003_Presentation48.ppt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PowerPoint_97-2003_Presentation57.ppt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Microsoft_PowerPoint_97-2003_Presentation56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Microsoft_PowerPoint_97-2003_Presentation55.ppt"/><Relationship Id="rId5" Type="http://schemas.openxmlformats.org/officeDocument/2006/relationships/oleObject" Target="../embeddings/Microsoft_PowerPoint_97-2003_Presentation54.ppt"/><Relationship Id="rId10" Type="http://schemas.openxmlformats.org/officeDocument/2006/relationships/oleObject" Target="../embeddings/Microsoft_PowerPoint_97-2003_Presentation59.ppt"/><Relationship Id="rId4" Type="http://schemas.openxmlformats.org/officeDocument/2006/relationships/oleObject" Target="../embeddings/Microsoft_PowerPoint_97-2003_Presentation53.ppt"/><Relationship Id="rId9" Type="http://schemas.openxmlformats.org/officeDocument/2006/relationships/oleObject" Target="../embeddings/Microsoft_PowerPoint_97-2003_Presentation58.ppt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PowerPoint_97-2003_Presentation64.ppt"/><Relationship Id="rId3" Type="http://schemas.openxmlformats.org/officeDocument/2006/relationships/notesSlide" Target="../notesSlides/notesSlide22.xml"/><Relationship Id="rId7" Type="http://schemas.openxmlformats.org/officeDocument/2006/relationships/oleObject" Target="../embeddings/Microsoft_PowerPoint_97-2003_Presentation63.ppt"/><Relationship Id="rId12" Type="http://schemas.openxmlformats.org/officeDocument/2006/relationships/oleObject" Target="../embeddings/Microsoft_PowerPoint_97-2003_Presentation68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Microsoft_PowerPoint_97-2003_Presentation62.ppt"/><Relationship Id="rId11" Type="http://schemas.openxmlformats.org/officeDocument/2006/relationships/oleObject" Target="../embeddings/Microsoft_PowerPoint_97-2003_Presentation67.ppt"/><Relationship Id="rId5" Type="http://schemas.openxmlformats.org/officeDocument/2006/relationships/oleObject" Target="../embeddings/Microsoft_PowerPoint_97-2003_Presentation61.ppt"/><Relationship Id="rId10" Type="http://schemas.openxmlformats.org/officeDocument/2006/relationships/oleObject" Target="../embeddings/Microsoft_PowerPoint_97-2003_Presentation66.ppt"/><Relationship Id="rId4" Type="http://schemas.openxmlformats.org/officeDocument/2006/relationships/oleObject" Target="../embeddings/Microsoft_PowerPoint_97-2003_Presentation60.ppt"/><Relationship Id="rId9" Type="http://schemas.openxmlformats.org/officeDocument/2006/relationships/oleObject" Target="../embeddings/Microsoft_PowerPoint_97-2003_Presentation65.ppt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PowerPoint_97-2003_Presentation69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5" Type="http://schemas.openxmlformats.org/officeDocument/2006/relationships/oleObject" Target="../embeddings/Microsoft_PowerPoint_97-2003_Presentation71.ppt"/><Relationship Id="rId4" Type="http://schemas.openxmlformats.org/officeDocument/2006/relationships/oleObject" Target="../embeddings/Microsoft_PowerPoint_97-2003_Presentation70.ppt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PowerPoint_97-2003_Presentation77.ppt"/><Relationship Id="rId3" Type="http://schemas.openxmlformats.org/officeDocument/2006/relationships/oleObject" Target="../embeddings/Microsoft_PowerPoint_97-2003_Presentation72.ppt"/><Relationship Id="rId7" Type="http://schemas.openxmlformats.org/officeDocument/2006/relationships/oleObject" Target="../embeddings/Microsoft_PowerPoint_97-2003_Presentation76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Microsoft_PowerPoint_97-2003_Presentation75.ppt"/><Relationship Id="rId11" Type="http://schemas.openxmlformats.org/officeDocument/2006/relationships/oleObject" Target="../embeddings/Microsoft_PowerPoint_97-2003_Presentation80.ppt"/><Relationship Id="rId5" Type="http://schemas.openxmlformats.org/officeDocument/2006/relationships/oleObject" Target="../embeddings/Microsoft_PowerPoint_97-2003_Presentation74.ppt"/><Relationship Id="rId10" Type="http://schemas.openxmlformats.org/officeDocument/2006/relationships/oleObject" Target="../embeddings/Microsoft_PowerPoint_97-2003_Presentation79.ppt"/><Relationship Id="rId4" Type="http://schemas.openxmlformats.org/officeDocument/2006/relationships/oleObject" Target="../embeddings/Microsoft_PowerPoint_97-2003_Presentation73.ppt"/><Relationship Id="rId9" Type="http://schemas.openxmlformats.org/officeDocument/2006/relationships/oleObject" Target="../embeddings/Microsoft_PowerPoint_97-2003_Presentation78.ppt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4" Type="http://schemas.openxmlformats.org/officeDocument/2006/relationships/oleObject" Target="../embeddings/Microsoft_PowerPoint_97-2003_Presentation81.ppt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5" Type="http://schemas.openxmlformats.org/officeDocument/2006/relationships/oleObject" Target="../embeddings/Microsoft_PowerPoint_97-2003_Presentation83.ppt"/><Relationship Id="rId4" Type="http://schemas.openxmlformats.org/officeDocument/2006/relationships/oleObject" Target="../embeddings/Microsoft_PowerPoint_97-2003_Presentation82.ppt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4" Type="http://schemas.openxmlformats.org/officeDocument/2006/relationships/oleObject" Target="../embeddings/Microsoft_PowerPoint_97-2003_Presentation84.ppt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4" Type="http://schemas.openxmlformats.org/officeDocument/2006/relationships/oleObject" Target="../embeddings/Microsoft_PowerPoint_97-2003_Presentation85.ppt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86.xls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1.v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2.vml"/><Relationship Id="rId4" Type="http://schemas.openxmlformats.org/officeDocument/2006/relationships/oleObject" Target="../embeddings/Microsoft_Excel_97-2003_Worksheet87.xls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Microsoft_PowerPoint_97-2003_Presentation1.ppt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Document8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4" Type="http://schemas.openxmlformats.org/officeDocument/2006/relationships/oleObject" Target="../embeddings/Microsoft_Word_Document89.doc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4" Type="http://schemas.openxmlformats.org/officeDocument/2006/relationships/oleObject" Target="../embeddings/Microsoft_Word_Document90.doc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4" Type="http://schemas.openxmlformats.org/officeDocument/2006/relationships/oleObject" Target="../embeddings/Microsoft_Word_Document91.doc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PowerPoint_97-2003_Presentation6.ppt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Microsoft_PowerPoint_97-2003_Presentation5.ppt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Microsoft_PowerPoint_97-2003_Presentation4.ppt"/><Relationship Id="rId5" Type="http://schemas.openxmlformats.org/officeDocument/2006/relationships/oleObject" Target="../embeddings/Microsoft_PowerPoint_97-2003_Presentation3.ppt"/><Relationship Id="rId10" Type="http://schemas.openxmlformats.org/officeDocument/2006/relationships/oleObject" Target="../embeddings/Microsoft_PowerPoint_97-2003_Presentation8.ppt"/><Relationship Id="rId4" Type="http://schemas.openxmlformats.org/officeDocument/2006/relationships/oleObject" Target="../embeddings/Microsoft_PowerPoint_97-2003_Presentation2.ppt"/><Relationship Id="rId9" Type="http://schemas.openxmlformats.org/officeDocument/2006/relationships/oleObject" Target="../embeddings/Microsoft_PowerPoint_97-2003_Presentation7.ppt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2590800"/>
            <a:ext cx="8229600" cy="792163"/>
          </a:xfrm>
        </p:spPr>
        <p:txBody>
          <a:bodyPr/>
          <a:lstStyle/>
          <a:p>
            <a:pPr eaLnBrk="1" hangingPunct="1"/>
            <a:r>
              <a:rPr lang="zh-CN" altLang="en-US" b="1" smtClean="0">
                <a:ea typeface="Microsoft YaHei" pitchFamily="34" charset="-122"/>
              </a:rPr>
              <a:t>十字架的旅程</a:t>
            </a:r>
            <a:endParaRPr lang="en-US" altLang="zh-CN" smtClean="0">
              <a:ea typeface="宋体" pitchFamily="2" charset="-122"/>
            </a:endParaRPr>
          </a:p>
        </p:txBody>
      </p:sp>
      <p:sp>
        <p:nvSpPr>
          <p:cNvPr id="16386" name="Text Box 5"/>
          <p:cNvSpPr txBox="1">
            <a:spLocks noChangeArrowheads="1"/>
          </p:cNvSpPr>
          <p:nvPr/>
        </p:nvSpPr>
        <p:spPr bwMode="auto">
          <a:xfrm>
            <a:off x="5165725" y="5172075"/>
            <a:ext cx="293528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/>
              <a:t>Rev. D9    Apr</a:t>
            </a:r>
            <a:r>
              <a:rPr lang="en-US" altLang="zh-CN" sz="2200"/>
              <a:t>/2/2021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Group 2"/>
          <p:cNvGraphicFramePr>
            <a:graphicFrameLocks noGrp="1"/>
          </p:cNvGraphicFramePr>
          <p:nvPr/>
        </p:nvGraphicFramePr>
        <p:xfrm>
          <a:off x="457200" y="304800"/>
          <a:ext cx="6172200" cy="4956175"/>
        </p:xfrm>
        <a:graphic>
          <a:graphicData uri="http://schemas.openxmlformats.org/drawingml/2006/table">
            <a:tbl>
              <a:tblPr/>
              <a:tblGrid>
                <a:gridCol w="514350"/>
                <a:gridCol w="514350"/>
                <a:gridCol w="514350"/>
                <a:gridCol w="514350"/>
                <a:gridCol w="514350"/>
                <a:gridCol w="514350"/>
                <a:gridCol w="514350"/>
                <a:gridCol w="514350"/>
                <a:gridCol w="514350"/>
                <a:gridCol w="514350"/>
                <a:gridCol w="514350"/>
                <a:gridCol w="514350"/>
              </a:tblGrid>
              <a:tr h="8382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0775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304" name="Object 6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905000" y="381000"/>
          <a:ext cx="695325" cy="615950"/>
        </p:xfrm>
        <a:graphic>
          <a:graphicData uri="http://schemas.openxmlformats.org/presentationml/2006/ole">
            <p:oleObj spid="_x0000_s32806" name="Presentation" showAsIcon="1" r:id="rId4" imgW="914400" imgH="885825" progId="PowerPoint.Show.8">
              <p:embed/>
            </p:oleObj>
          </a:graphicData>
        </a:graphic>
      </p:graphicFrame>
      <p:sp>
        <p:nvSpPr>
          <p:cNvPr id="32807" name="Text Box 39"/>
          <p:cNvSpPr txBox="1">
            <a:spLocks noChangeArrowheads="1"/>
          </p:cNvSpPr>
          <p:nvPr/>
        </p:nvSpPr>
        <p:spPr bwMode="auto">
          <a:xfrm>
            <a:off x="381000" y="1600200"/>
            <a:ext cx="21844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/>
              <a:t>在圣殿</a:t>
            </a:r>
            <a:r>
              <a:rPr lang="en-US" altLang="zh-CN" sz="1600"/>
              <a:t>,</a:t>
            </a:r>
            <a:r>
              <a:rPr lang="zh-CN" altLang="en-US" sz="1600"/>
              <a:t>辩论</a:t>
            </a:r>
            <a:r>
              <a:rPr lang="en-US" altLang="zh-CN" sz="1600"/>
              <a:t>,</a:t>
            </a:r>
            <a:r>
              <a:rPr lang="zh-CN" altLang="en-US" sz="1600"/>
              <a:t>教导</a:t>
            </a:r>
            <a:r>
              <a:rPr lang="en-US" altLang="zh-CN" sz="1600"/>
              <a:t>,</a:t>
            </a:r>
            <a:r>
              <a:rPr lang="zh-CN" altLang="en-US" sz="1600"/>
              <a:t>警诫</a:t>
            </a:r>
            <a:endParaRPr lang="en-US" altLang="zh-CN" sz="1600"/>
          </a:p>
          <a:p>
            <a:r>
              <a:rPr lang="zh-CN" altLang="en-US" sz="1600"/>
              <a:t>法利赛人</a:t>
            </a:r>
            <a:r>
              <a:rPr lang="en-US" altLang="zh-CN" sz="1600"/>
              <a:t>,</a:t>
            </a:r>
            <a:r>
              <a:rPr lang="zh-CN" altLang="en-US" sz="1600"/>
              <a:t>耶京</a:t>
            </a:r>
            <a:r>
              <a:rPr lang="en-US" altLang="zh-CN" sz="1600"/>
              <a:t>,</a:t>
            </a:r>
            <a:r>
              <a:rPr lang="zh-CN" altLang="en-US" sz="1600"/>
              <a:t>面临的</a:t>
            </a:r>
          </a:p>
          <a:p>
            <a:r>
              <a:rPr lang="zh-CN" altLang="en-US" sz="1600"/>
              <a:t>审判与灾难</a:t>
            </a:r>
            <a:r>
              <a:rPr lang="en-US" altLang="zh-CN" sz="1600">
                <a:latin typeface="Microsoft YaHei" pitchFamily="34" charset="-122"/>
              </a:rPr>
              <a:t>…</a:t>
            </a:r>
            <a:r>
              <a:rPr lang="en-US" altLang="zh-CN" sz="1600"/>
              <a:t>.</a:t>
            </a:r>
          </a:p>
        </p:txBody>
      </p:sp>
      <p:sp>
        <p:nvSpPr>
          <p:cNvPr id="32808" name="Text Box 40"/>
          <p:cNvSpPr txBox="1">
            <a:spLocks noChangeArrowheads="1"/>
          </p:cNvSpPr>
          <p:nvPr/>
        </p:nvSpPr>
        <p:spPr bwMode="auto">
          <a:xfrm>
            <a:off x="381000" y="2438400"/>
            <a:ext cx="21272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/>
              <a:t>近黄昏</a:t>
            </a:r>
            <a:r>
              <a:rPr lang="en-US" altLang="zh-CN" sz="1600"/>
              <a:t>,</a:t>
            </a:r>
            <a:r>
              <a:rPr lang="zh-CN" altLang="en-US" sz="1600"/>
              <a:t>圣殿休息</a:t>
            </a:r>
            <a:r>
              <a:rPr lang="en-US" altLang="zh-CN" sz="1600"/>
              <a:t>,</a:t>
            </a:r>
            <a:r>
              <a:rPr lang="zh-CN" altLang="en-US" sz="1600"/>
              <a:t>回伯</a:t>
            </a:r>
          </a:p>
          <a:p>
            <a:r>
              <a:rPr lang="zh-CN" altLang="en-US" sz="1600"/>
              <a:t>大尼</a:t>
            </a:r>
            <a:r>
              <a:rPr lang="en-US" altLang="zh-CN" sz="1600"/>
              <a:t>,</a:t>
            </a:r>
            <a:r>
              <a:rPr lang="zh-CN" altLang="en-US" sz="1600"/>
              <a:t>在橄榄山</a:t>
            </a:r>
            <a:r>
              <a:rPr lang="en-US" altLang="zh-CN" sz="1600"/>
              <a:t>,</a:t>
            </a:r>
            <a:r>
              <a:rPr lang="zh-CN" altLang="en-US" sz="1600"/>
              <a:t>讲末世</a:t>
            </a:r>
          </a:p>
          <a:p>
            <a:r>
              <a:rPr lang="zh-CN" altLang="en-US" sz="1600"/>
              <a:t>预言</a:t>
            </a:r>
            <a:r>
              <a:rPr lang="en-US" altLang="zh-CN" sz="1600"/>
              <a:t>,</a:t>
            </a:r>
            <a:r>
              <a:rPr lang="zh-CN" altLang="en-US" sz="1600"/>
              <a:t>人子再来时</a:t>
            </a:r>
            <a:r>
              <a:rPr lang="en-US" altLang="zh-CN" sz="1600"/>
              <a:t>,</a:t>
            </a:r>
            <a:r>
              <a:rPr lang="zh-CN" altLang="en-US" sz="1600"/>
              <a:t>天国</a:t>
            </a:r>
          </a:p>
          <a:p>
            <a:r>
              <a:rPr lang="zh-CN" altLang="en-US" sz="1600"/>
              <a:t>的三个比喻</a:t>
            </a:r>
            <a:r>
              <a:rPr lang="en-US" altLang="zh-CN" sz="1600">
                <a:latin typeface="Microsoft YaHei" pitchFamily="34" charset="-122"/>
              </a:rPr>
              <a:t>…</a:t>
            </a:r>
            <a:r>
              <a:rPr lang="en-US" altLang="zh-CN" sz="1600"/>
              <a:t>.</a:t>
            </a:r>
          </a:p>
        </p:txBody>
      </p:sp>
      <p:sp>
        <p:nvSpPr>
          <p:cNvPr id="32809" name="Text Box 41"/>
          <p:cNvSpPr txBox="1">
            <a:spLocks noChangeArrowheads="1"/>
          </p:cNvSpPr>
          <p:nvPr/>
        </p:nvSpPr>
        <p:spPr bwMode="auto">
          <a:xfrm>
            <a:off x="381000" y="3505200"/>
            <a:ext cx="2127250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/>
              <a:t>这日猷太人的领导们</a:t>
            </a:r>
            <a:r>
              <a:rPr lang="en-US" altLang="zh-CN" sz="1600"/>
              <a:t>,</a:t>
            </a:r>
          </a:p>
          <a:p>
            <a:r>
              <a:rPr lang="zh-CN" altLang="en-US" sz="1600"/>
              <a:t>聚集在该亚法那里</a:t>
            </a:r>
            <a:r>
              <a:rPr lang="en-US" altLang="zh-CN" sz="1600"/>
              <a:t>,</a:t>
            </a:r>
            <a:r>
              <a:rPr lang="zh-CN" altLang="en-US" sz="1600"/>
              <a:t>商</a:t>
            </a:r>
          </a:p>
          <a:p>
            <a:r>
              <a:rPr lang="zh-CN" altLang="en-US" sz="1600"/>
              <a:t>议如何拘捕耶稣</a:t>
            </a:r>
            <a:r>
              <a:rPr lang="en-US" altLang="zh-CN" sz="1600"/>
              <a:t>....</a:t>
            </a:r>
            <a:endParaRPr lang="en-US" altLang="zh-CN" sz="300"/>
          </a:p>
          <a:p>
            <a:endParaRPr lang="en-US" altLang="zh-CN" sz="300"/>
          </a:p>
          <a:p>
            <a:r>
              <a:rPr lang="zh-CN" altLang="en-US" sz="1600"/>
              <a:t>最后</a:t>
            </a:r>
            <a:r>
              <a:rPr lang="en-US" altLang="zh-CN" sz="1600"/>
              <a:t>,</a:t>
            </a:r>
            <a:r>
              <a:rPr lang="zh-CN" altLang="en-US" sz="1600"/>
              <a:t>耶稣末次</a:t>
            </a:r>
            <a:r>
              <a:rPr lang="en-US" altLang="zh-CN" sz="1600"/>
              <a:t>,</a:t>
            </a:r>
            <a:r>
              <a:rPr lang="zh-CN" altLang="en-US" sz="1600"/>
              <a:t>预言自</a:t>
            </a:r>
          </a:p>
          <a:p>
            <a:r>
              <a:rPr lang="zh-CN" altLang="en-US" sz="1600"/>
              <a:t>己被钉十架</a:t>
            </a:r>
            <a:r>
              <a:rPr lang="en-US" altLang="zh-CN" sz="1600"/>
              <a:t>,</a:t>
            </a:r>
            <a:r>
              <a:rPr lang="zh-CN" altLang="en-US" sz="1600"/>
              <a:t>说完一切</a:t>
            </a:r>
          </a:p>
          <a:p>
            <a:r>
              <a:rPr lang="zh-CN" altLang="en-US" sz="1600"/>
              <a:t>的话</a:t>
            </a:r>
            <a:r>
              <a:rPr lang="en-US" altLang="zh-CN" sz="1600"/>
              <a:t>,13</a:t>
            </a:r>
            <a:r>
              <a:rPr lang="zh-CN" altLang="en-US" sz="1600"/>
              <a:t>日即将开始</a:t>
            </a:r>
          </a:p>
        </p:txBody>
      </p:sp>
      <p:graphicFrame>
        <p:nvGraphicFramePr>
          <p:cNvPr id="2" name="Object 6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886200" y="381000"/>
          <a:ext cx="630238" cy="611188"/>
        </p:xfrm>
        <a:graphic>
          <a:graphicData uri="http://schemas.openxmlformats.org/presentationml/2006/ole">
            <p:oleObj spid="_x0000_s32810" name="Presentation" showAsIcon="1" r:id="rId5" imgW="914400" imgH="885825" progId="PowerPoint.Show.8">
              <p:embed/>
            </p:oleObj>
          </a:graphicData>
        </a:graphic>
      </p:graphicFrame>
      <p:sp>
        <p:nvSpPr>
          <p:cNvPr id="32811" name="Text Box 43"/>
          <p:cNvSpPr txBox="1">
            <a:spLocks noChangeArrowheads="1"/>
          </p:cNvSpPr>
          <p:nvPr/>
        </p:nvSpPr>
        <p:spPr bwMode="auto">
          <a:xfrm>
            <a:off x="2438400" y="1600200"/>
            <a:ext cx="223837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/>
              <a:t>耶稣与</a:t>
            </a:r>
            <a:r>
              <a:rPr lang="en-US" altLang="zh-CN" sz="1600"/>
              <a:t>12</a:t>
            </a:r>
            <a:r>
              <a:rPr lang="zh-CN" altLang="en-US" sz="1600"/>
              <a:t>门徒回到长大</a:t>
            </a:r>
          </a:p>
          <a:p>
            <a:r>
              <a:rPr lang="zh-CN" altLang="en-US" sz="1600"/>
              <a:t>痲疯的西门家</a:t>
            </a:r>
            <a:r>
              <a:rPr lang="en-US" altLang="zh-CN" sz="1600"/>
              <a:t>,</a:t>
            </a:r>
            <a:r>
              <a:rPr lang="zh-CN" altLang="en-US" sz="1600">
                <a:solidFill>
                  <a:srgbClr val="FF0066"/>
                </a:solidFill>
              </a:rPr>
              <a:t>晚餐时</a:t>
            </a:r>
            <a:r>
              <a:rPr lang="en-US" altLang="zh-CN" sz="1600"/>
              <a:t>,</a:t>
            </a:r>
          </a:p>
          <a:p>
            <a:r>
              <a:rPr lang="zh-CN" altLang="en-US" sz="1600"/>
              <a:t>一妇女为耶稣的安葬</a:t>
            </a:r>
            <a:r>
              <a:rPr lang="en-US" altLang="zh-CN" sz="1600"/>
              <a:t>,</a:t>
            </a:r>
          </a:p>
          <a:p>
            <a:r>
              <a:rPr lang="zh-CN" altLang="en-US" sz="1600"/>
              <a:t>预先膏抹耶稣的头</a:t>
            </a:r>
          </a:p>
        </p:txBody>
      </p:sp>
      <p:sp>
        <p:nvSpPr>
          <p:cNvPr id="32812" name="Text Box 44"/>
          <p:cNvSpPr txBox="1">
            <a:spLocks noChangeArrowheads="1"/>
          </p:cNvSpPr>
          <p:nvPr/>
        </p:nvSpPr>
        <p:spPr bwMode="auto">
          <a:xfrm>
            <a:off x="2438400" y="2667000"/>
            <a:ext cx="21272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/>
              <a:t>日间在圣殿</a:t>
            </a:r>
            <a:r>
              <a:rPr lang="en-US" altLang="zh-CN" sz="1600"/>
              <a:t>,</a:t>
            </a:r>
            <a:r>
              <a:rPr lang="zh-CN" altLang="en-US" sz="1600"/>
              <a:t>犹大隐秘</a:t>
            </a:r>
          </a:p>
          <a:p>
            <a:r>
              <a:rPr lang="zh-CN" altLang="en-US" sz="1600"/>
              <a:t>的</a:t>
            </a:r>
            <a:r>
              <a:rPr lang="en-US" altLang="zh-CN" sz="1600"/>
              <a:t>,</a:t>
            </a:r>
            <a:r>
              <a:rPr lang="zh-CN" altLang="en-US" sz="1600"/>
              <a:t>去见祭司长</a:t>
            </a:r>
            <a:r>
              <a:rPr lang="en-US" altLang="zh-CN" sz="1600"/>
              <a:t>,</a:t>
            </a:r>
            <a:r>
              <a:rPr lang="zh-CN" altLang="en-US" sz="1600"/>
              <a:t>将耶稣</a:t>
            </a:r>
          </a:p>
          <a:p>
            <a:r>
              <a:rPr lang="zh-CN" altLang="en-US" sz="1600"/>
              <a:t>卖了</a:t>
            </a:r>
            <a:r>
              <a:rPr lang="en-US" altLang="zh-CN" sz="1600"/>
              <a:t>30</a:t>
            </a:r>
            <a:r>
              <a:rPr lang="zh-CN" altLang="en-US" sz="1600"/>
              <a:t>块钱</a:t>
            </a:r>
          </a:p>
        </p:txBody>
      </p:sp>
      <p:sp>
        <p:nvSpPr>
          <p:cNvPr id="32813" name="Text Box 45"/>
          <p:cNvSpPr txBox="1">
            <a:spLocks noChangeArrowheads="1"/>
          </p:cNvSpPr>
          <p:nvPr/>
        </p:nvSpPr>
        <p:spPr bwMode="auto">
          <a:xfrm>
            <a:off x="2438400" y="3581400"/>
            <a:ext cx="22161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/>
              <a:t>耶稣公开的教导已停止</a:t>
            </a:r>
          </a:p>
          <a:p>
            <a:r>
              <a:rPr lang="zh-CN" altLang="en-US" sz="1600"/>
              <a:t>离开圣殿的群众</a:t>
            </a:r>
            <a:r>
              <a:rPr lang="en-US" altLang="zh-CN" sz="1600"/>
              <a:t>,</a:t>
            </a:r>
          </a:p>
          <a:p>
            <a:r>
              <a:rPr lang="zh-CN" altLang="en-US" sz="1600"/>
              <a:t>自己隐藏了</a:t>
            </a:r>
          </a:p>
        </p:txBody>
      </p:sp>
      <p:graphicFrame>
        <p:nvGraphicFramePr>
          <p:cNvPr id="32814" name="Object 46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886200" y="3200400"/>
          <a:ext cx="630238" cy="611188"/>
        </p:xfrm>
        <a:graphic>
          <a:graphicData uri="http://schemas.openxmlformats.org/presentationml/2006/ole">
            <p:oleObj spid="_x0000_s32814" name="Presentation" showAsIcon="1" r:id="rId6" imgW="914400" imgH="885960" progId="PowerPoint.Show.8">
              <p:embed/>
            </p:oleObj>
          </a:graphicData>
        </a:graphic>
      </p:graphicFrame>
      <p:graphicFrame>
        <p:nvGraphicFramePr>
          <p:cNvPr id="10305" name="Object 6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886200" y="3962400"/>
          <a:ext cx="630238" cy="609600"/>
        </p:xfrm>
        <a:graphic>
          <a:graphicData uri="http://schemas.openxmlformats.org/presentationml/2006/ole">
            <p:oleObj spid="_x0000_s32815" name="Presentation" showAsIcon="1" r:id="rId7" imgW="914400" imgH="885825" progId="PowerPoint.Show.8">
              <p:embed/>
            </p:oleObj>
          </a:graphicData>
        </a:graphic>
      </p:graphicFrame>
      <p:sp>
        <p:nvSpPr>
          <p:cNvPr id="32816" name="Text Box 48"/>
          <p:cNvSpPr txBox="1">
            <a:spLocks noChangeArrowheads="1"/>
          </p:cNvSpPr>
          <p:nvPr/>
        </p:nvSpPr>
        <p:spPr bwMode="auto">
          <a:xfrm>
            <a:off x="2438400" y="4495800"/>
            <a:ext cx="20701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/>
              <a:t>耶稣差派彼得</a:t>
            </a:r>
            <a:r>
              <a:rPr lang="en-US" altLang="zh-CN" sz="1600"/>
              <a:t>,</a:t>
            </a:r>
            <a:r>
              <a:rPr lang="zh-CN" altLang="en-US" sz="1600"/>
              <a:t>约翰预</a:t>
            </a:r>
          </a:p>
          <a:p>
            <a:r>
              <a:rPr lang="zh-CN" altLang="en-US" sz="1600"/>
              <a:t>备逾越的筵席</a:t>
            </a:r>
          </a:p>
        </p:txBody>
      </p:sp>
      <p:graphicFrame>
        <p:nvGraphicFramePr>
          <p:cNvPr id="10306" name="Object 66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886200" y="4800600"/>
          <a:ext cx="630238" cy="611188"/>
        </p:xfrm>
        <a:graphic>
          <a:graphicData uri="http://schemas.openxmlformats.org/presentationml/2006/ole">
            <p:oleObj spid="_x0000_s32817" name="Presentation" showAsIcon="1" r:id="rId8" imgW="914400" imgH="885825" progId="PowerPoint.Show.8">
              <p:embed/>
            </p:oleObj>
          </a:graphicData>
        </a:graphic>
      </p:graphicFrame>
      <p:sp>
        <p:nvSpPr>
          <p:cNvPr id="32818" name="Text Box 50"/>
          <p:cNvSpPr txBox="1">
            <a:spLocks noChangeArrowheads="1"/>
          </p:cNvSpPr>
          <p:nvPr/>
        </p:nvSpPr>
        <p:spPr bwMode="auto">
          <a:xfrm>
            <a:off x="4648200" y="2057400"/>
            <a:ext cx="1981200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/>
              <a:t>逾越节的</a:t>
            </a:r>
          </a:p>
          <a:p>
            <a:r>
              <a:rPr lang="zh-CN" altLang="en-US" sz="2000"/>
              <a:t>羔羊基督</a:t>
            </a:r>
          </a:p>
          <a:p>
            <a:r>
              <a:rPr lang="zh-CN" altLang="en-US" sz="2000"/>
              <a:t>已经被杀献祭了</a:t>
            </a:r>
          </a:p>
          <a:p>
            <a:r>
              <a:rPr lang="en-US" altLang="zh-CN" sz="1600" b="0"/>
              <a:t>                 (</a:t>
            </a:r>
            <a:r>
              <a:rPr lang="zh-CN" altLang="en-US" sz="1600" b="0"/>
              <a:t>林前</a:t>
            </a:r>
            <a:r>
              <a:rPr lang="en-US" altLang="zh-CN" sz="1600" b="0"/>
              <a:t>5:7)</a:t>
            </a:r>
          </a:p>
        </p:txBody>
      </p:sp>
      <p:sp>
        <p:nvSpPr>
          <p:cNvPr id="32872" name="Text Box 51"/>
          <p:cNvSpPr txBox="1">
            <a:spLocks noChangeArrowheads="1"/>
          </p:cNvSpPr>
          <p:nvPr/>
        </p:nvSpPr>
        <p:spPr bwMode="auto">
          <a:xfrm>
            <a:off x="365125" y="5375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 b="0"/>
          </a:p>
        </p:txBody>
      </p:sp>
      <p:sp>
        <p:nvSpPr>
          <p:cNvPr id="32820" name="Rectangle 52"/>
          <p:cNvSpPr>
            <a:spLocks noChangeArrowheads="1"/>
          </p:cNvSpPr>
          <p:nvPr/>
        </p:nvSpPr>
        <p:spPr bwMode="auto">
          <a:xfrm>
            <a:off x="457200" y="304800"/>
            <a:ext cx="1217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0"/>
              <a:t>正月 </a:t>
            </a:r>
            <a:r>
              <a:rPr lang="en-US" altLang="zh-CN" sz="2400" b="0"/>
              <a:t>12</a:t>
            </a:r>
            <a:endParaRPr lang="en-US" sz="2400" b="0"/>
          </a:p>
        </p:txBody>
      </p:sp>
      <p:sp>
        <p:nvSpPr>
          <p:cNvPr id="32821" name="Text Box 53"/>
          <p:cNvSpPr txBox="1">
            <a:spLocks noChangeArrowheads="1"/>
          </p:cNvSpPr>
          <p:nvPr/>
        </p:nvSpPr>
        <p:spPr bwMode="auto">
          <a:xfrm>
            <a:off x="457200" y="762000"/>
            <a:ext cx="1809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 b="0"/>
              <a:t>末次预言被钉十架</a:t>
            </a:r>
            <a:endParaRPr lang="en-US" sz="1600" b="0"/>
          </a:p>
        </p:txBody>
      </p:sp>
      <p:sp>
        <p:nvSpPr>
          <p:cNvPr id="32822" name="Text Box 54"/>
          <p:cNvSpPr txBox="1">
            <a:spLocks noChangeArrowheads="1"/>
          </p:cNvSpPr>
          <p:nvPr/>
        </p:nvSpPr>
        <p:spPr bwMode="auto">
          <a:xfrm>
            <a:off x="2514600" y="304800"/>
            <a:ext cx="1217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0"/>
              <a:t>正月 </a:t>
            </a:r>
            <a:r>
              <a:rPr lang="en-US" altLang="zh-CN" sz="2400" b="0"/>
              <a:t>13</a:t>
            </a:r>
            <a:endParaRPr lang="en-US" sz="2400" b="0"/>
          </a:p>
        </p:txBody>
      </p:sp>
      <p:sp>
        <p:nvSpPr>
          <p:cNvPr id="32823" name="Text Box 55"/>
          <p:cNvSpPr txBox="1">
            <a:spLocks noChangeArrowheads="1"/>
          </p:cNvSpPr>
          <p:nvPr/>
        </p:nvSpPr>
        <p:spPr bwMode="auto">
          <a:xfrm>
            <a:off x="2590800" y="762000"/>
            <a:ext cx="1908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 b="0">
                <a:latin typeface="Microsoft YaHei" pitchFamily="34" charset="-122"/>
              </a:rPr>
              <a:t>膏主</a:t>
            </a:r>
            <a:r>
              <a:rPr lang="en-US" altLang="zh-CN" sz="1600" b="0">
                <a:latin typeface="Microsoft YaHei" pitchFamily="34" charset="-122"/>
              </a:rPr>
              <a:t>,</a:t>
            </a:r>
            <a:r>
              <a:rPr lang="zh-CN" altLang="en-US" sz="1600" b="0">
                <a:latin typeface="Microsoft YaHei" pitchFamily="34" charset="-122"/>
              </a:rPr>
              <a:t>卖主</a:t>
            </a:r>
            <a:r>
              <a:rPr lang="en-US" altLang="zh-CN" sz="1600" b="0">
                <a:latin typeface="Microsoft YaHei" pitchFamily="34" charset="-122"/>
              </a:rPr>
              <a:t>,</a:t>
            </a:r>
            <a:r>
              <a:rPr lang="zh-CN" altLang="en-US" sz="1600" b="0">
                <a:latin typeface="Microsoft YaHei" pitchFamily="34" charset="-122"/>
              </a:rPr>
              <a:t>要记念主</a:t>
            </a:r>
          </a:p>
        </p:txBody>
      </p:sp>
      <p:sp>
        <p:nvSpPr>
          <p:cNvPr id="32824" name="Text Box 56"/>
          <p:cNvSpPr txBox="1">
            <a:spLocks noChangeArrowheads="1"/>
          </p:cNvSpPr>
          <p:nvPr/>
        </p:nvSpPr>
        <p:spPr bwMode="auto">
          <a:xfrm>
            <a:off x="4572000" y="304800"/>
            <a:ext cx="1217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0"/>
              <a:t>正月 </a:t>
            </a:r>
            <a:r>
              <a:rPr lang="en-US" altLang="zh-CN" sz="2400" b="0"/>
              <a:t>14</a:t>
            </a:r>
            <a:endParaRPr lang="en-US" sz="2400" b="0"/>
          </a:p>
        </p:txBody>
      </p:sp>
      <p:sp>
        <p:nvSpPr>
          <p:cNvPr id="32825" name="Text Box 57"/>
          <p:cNvSpPr txBox="1">
            <a:spLocks noChangeArrowheads="1"/>
          </p:cNvSpPr>
          <p:nvPr/>
        </p:nvSpPr>
        <p:spPr bwMode="auto">
          <a:xfrm>
            <a:off x="4648200" y="762000"/>
            <a:ext cx="1606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 b="0"/>
              <a:t>预定的时刻来到</a:t>
            </a:r>
            <a:endParaRPr lang="en-US" sz="1600" b="0"/>
          </a:p>
        </p:txBody>
      </p:sp>
      <p:graphicFrame>
        <p:nvGraphicFramePr>
          <p:cNvPr id="32826" name="Object 58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867400" y="381000"/>
          <a:ext cx="731838" cy="709613"/>
        </p:xfrm>
        <a:graphic>
          <a:graphicData uri="http://schemas.openxmlformats.org/presentationml/2006/ole">
            <p:oleObj spid="_x0000_s32826" name="Presentation" showAsIcon="1" r:id="rId9" imgW="914400" imgH="885960" progId="PowerPoint.Show.8">
              <p:embed/>
            </p:oleObj>
          </a:graphicData>
        </a:graphic>
      </p:graphicFrame>
      <p:graphicFrame>
        <p:nvGraphicFramePr>
          <p:cNvPr id="32827" name="Object 59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990600" y="5410200"/>
          <a:ext cx="914400" cy="885825"/>
        </p:xfrm>
        <a:graphic>
          <a:graphicData uri="http://schemas.openxmlformats.org/presentationml/2006/ole">
            <p:oleObj spid="_x0000_s32827" name="Presentation" showAsIcon="1" r:id="rId10" imgW="914400" imgH="885960" progId="PowerPoint.Show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07" grpId="0"/>
      <p:bldP spid="32808" grpId="0"/>
      <p:bldP spid="32811" grpId="0"/>
      <p:bldP spid="32812" grpId="0"/>
      <p:bldP spid="32813" grpId="0"/>
      <p:bldP spid="32816" grpId="0"/>
      <p:bldP spid="32818" grpId="0"/>
      <p:bldP spid="32820" grpId="0"/>
      <p:bldP spid="32821" grpId="0"/>
      <p:bldP spid="32822" grpId="0"/>
      <p:bldP spid="32823" grpId="0"/>
      <p:bldP spid="32824" grpId="0"/>
      <p:bldP spid="328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487363"/>
          </a:xfrm>
        </p:spPr>
        <p:txBody>
          <a:bodyPr/>
          <a:lstStyle/>
          <a:p>
            <a:pPr eaLnBrk="1" hangingPunct="1"/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旧约逾越节和除酵节</a:t>
            </a:r>
          </a:p>
        </p:txBody>
      </p:sp>
      <p:graphicFrame>
        <p:nvGraphicFramePr>
          <p:cNvPr id="4099" name="Group 3"/>
          <p:cNvGraphicFramePr>
            <a:graphicFrameLocks noGrp="1"/>
          </p:cNvGraphicFramePr>
          <p:nvPr>
            <p:ph sz="half" idx="4294967295"/>
          </p:nvPr>
        </p:nvGraphicFramePr>
        <p:xfrm>
          <a:off x="533400" y="838200"/>
          <a:ext cx="8305800" cy="2955925"/>
        </p:xfrm>
        <a:graphic>
          <a:graphicData uri="http://schemas.openxmlformats.org/drawingml/2006/table">
            <a:tbl>
              <a:tblPr/>
              <a:tblGrid>
                <a:gridCol w="387350"/>
                <a:gridCol w="37465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</a:tblGrid>
              <a:tr h="685800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13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14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逾越节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15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除酵节第</a:t>
                      </a: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</a:t>
                      </a:r>
                      <a:r>
                        <a:rPr kumimoji="0" lang="zh-CN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16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2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17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3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18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4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43000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晚上全家守节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白天圣殿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献逾越祭物</a:t>
                      </a: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上</a:t>
                      </a: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,</a:t>
                      </a:r>
                      <a:r>
                        <a: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下午</a:t>
                      </a: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除酵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全日守安息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, 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不作工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除酵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除酵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除酵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165" name="Group 69"/>
          <p:cNvGraphicFramePr>
            <a:graphicFrameLocks noGrp="1"/>
          </p:cNvGraphicFramePr>
          <p:nvPr>
            <p:ph sz="half" idx="4294967295"/>
          </p:nvPr>
        </p:nvGraphicFramePr>
        <p:xfrm>
          <a:off x="533400" y="4114800"/>
          <a:ext cx="8305800" cy="2514600"/>
        </p:xfrm>
        <a:graphic>
          <a:graphicData uri="http://schemas.openxmlformats.org/drawingml/2006/table">
            <a:tbl>
              <a:tblPr/>
              <a:tblGrid>
                <a:gridCol w="346075"/>
                <a:gridCol w="346075"/>
                <a:gridCol w="346075"/>
                <a:gridCol w="346075"/>
                <a:gridCol w="346075"/>
                <a:gridCol w="346075"/>
                <a:gridCol w="346075"/>
                <a:gridCol w="346075"/>
                <a:gridCol w="346075"/>
                <a:gridCol w="346075"/>
                <a:gridCol w="346075"/>
                <a:gridCol w="346075"/>
                <a:gridCol w="346075"/>
                <a:gridCol w="346075"/>
                <a:gridCol w="346075"/>
                <a:gridCol w="346075"/>
                <a:gridCol w="346075"/>
                <a:gridCol w="346075"/>
                <a:gridCol w="346075"/>
                <a:gridCol w="346075"/>
                <a:gridCol w="346075"/>
                <a:gridCol w="346075"/>
                <a:gridCol w="346075"/>
                <a:gridCol w="346075"/>
              </a:tblGrid>
              <a:tr h="84455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19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5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20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6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21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除酵节第</a:t>
                      </a: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7</a:t>
                      </a:r>
                      <a:r>
                        <a:rPr kumimoji="0" lang="zh-CN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22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23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24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65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4913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除酵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除酵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除酵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全日守安息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, 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不作工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4951" name="Object 13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096000" y="152400"/>
          <a:ext cx="914400" cy="885825"/>
        </p:xfrm>
        <a:graphic>
          <a:graphicData uri="http://schemas.openxmlformats.org/presentationml/2006/ole">
            <p:oleObj spid="_x0000_s34951" name="Presentation" showAsIcon="1" r:id="rId4" imgW="914400" imgH="885960" progId="PowerPoint.Show.8">
              <p:embed/>
            </p:oleObj>
          </a:graphicData>
        </a:graphic>
      </p:graphicFrame>
      <p:graphicFrame>
        <p:nvGraphicFramePr>
          <p:cNvPr id="34952" name="Object 136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934200" y="152400"/>
          <a:ext cx="914400" cy="885825"/>
        </p:xfrm>
        <a:graphic>
          <a:graphicData uri="http://schemas.openxmlformats.org/presentationml/2006/ole">
            <p:oleObj spid="_x0000_s34952" name="Presentation" showAsIcon="1" r:id="rId5" imgW="914400" imgH="885960" progId="PowerPoint.Show.8">
              <p:embed/>
            </p:oleObj>
          </a:graphicData>
        </a:graphic>
      </p:graphicFrame>
      <p:graphicFrame>
        <p:nvGraphicFramePr>
          <p:cNvPr id="34953" name="Object 137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848600" y="152400"/>
          <a:ext cx="914400" cy="885825"/>
        </p:xfrm>
        <a:graphic>
          <a:graphicData uri="http://schemas.openxmlformats.org/presentationml/2006/ole">
            <p:oleObj spid="_x0000_s34953" name="Presentation" showAsIcon="1" r:id="rId6" imgW="914400" imgH="885960" progId="PowerPoint.Show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1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487363"/>
          </a:xfrm>
        </p:spPr>
        <p:txBody>
          <a:bodyPr/>
          <a:lstStyle/>
          <a:p>
            <a:pPr eaLnBrk="1" hangingPunct="1"/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旧约逾越节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全家守节日和圣殿献祭物</a:t>
            </a:r>
          </a:p>
        </p:txBody>
      </p:sp>
      <p:graphicFrame>
        <p:nvGraphicFramePr>
          <p:cNvPr id="5123" name="Group 3"/>
          <p:cNvGraphicFramePr>
            <a:graphicFrameLocks noGrp="1"/>
          </p:cNvGraphicFramePr>
          <p:nvPr>
            <p:ph sz="half" idx="4294967295"/>
          </p:nvPr>
        </p:nvGraphicFramePr>
        <p:xfrm>
          <a:off x="457200" y="838200"/>
          <a:ext cx="4191000" cy="2955925"/>
        </p:xfrm>
        <a:graphic>
          <a:graphicData uri="http://schemas.openxmlformats.org/drawingml/2006/table">
            <a:tbl>
              <a:tblPr/>
              <a:tblGrid>
                <a:gridCol w="387350"/>
                <a:gridCol w="37465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</a:tblGrid>
              <a:tr h="685800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13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14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逾越节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15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除酵节第</a:t>
                      </a: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</a:t>
                      </a:r>
                      <a:r>
                        <a:rPr kumimoji="0" lang="zh-CN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43000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晚上全家守节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白天圣殿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献逾越祭物</a:t>
                      </a: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上</a:t>
                      </a: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,</a:t>
                      </a:r>
                      <a:r>
                        <a: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下午</a:t>
                      </a: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除酵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全日守安息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, 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不作工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949" name="Text Box 39"/>
          <p:cNvSpPr txBox="1">
            <a:spLocks noChangeArrowheads="1"/>
          </p:cNvSpPr>
          <p:nvPr/>
        </p:nvSpPr>
        <p:spPr bwMode="auto">
          <a:xfrm>
            <a:off x="669925" y="4108450"/>
            <a:ext cx="7254875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0"/>
              <a:t>晚上全家守逾越节</a:t>
            </a:r>
            <a:r>
              <a:rPr lang="en-US" altLang="zh-CN" sz="1400" b="0"/>
              <a:t>(</a:t>
            </a:r>
            <a:r>
              <a:rPr lang="zh-CN" altLang="en-US" sz="1400"/>
              <a:t>正月</a:t>
            </a:r>
            <a:r>
              <a:rPr lang="en-US" altLang="zh-CN" sz="1400"/>
              <a:t>10</a:t>
            </a:r>
            <a:r>
              <a:rPr lang="zh-CN" altLang="en-US" sz="1400"/>
              <a:t>日</a:t>
            </a:r>
            <a:r>
              <a:rPr lang="en-US" altLang="zh-CN" sz="1400"/>
              <a:t>,</a:t>
            </a:r>
            <a:r>
              <a:rPr lang="zh-CN" altLang="en-US" sz="1400"/>
              <a:t>羊羔带回家</a:t>
            </a:r>
            <a:r>
              <a:rPr lang="en-US" altLang="zh-CN" sz="1400"/>
              <a:t>,</a:t>
            </a:r>
            <a:r>
              <a:rPr lang="zh-CN" altLang="en-US" sz="1400"/>
              <a:t>留到正月</a:t>
            </a:r>
            <a:r>
              <a:rPr lang="en-US" altLang="zh-CN" sz="1400"/>
              <a:t>14</a:t>
            </a:r>
            <a:r>
              <a:rPr lang="zh-CN" altLang="en-US" sz="1400"/>
              <a:t>日黄昏</a:t>
            </a:r>
            <a:r>
              <a:rPr lang="en-US" altLang="zh-CN" sz="1400" b="0"/>
              <a:t>)</a:t>
            </a:r>
            <a:endParaRPr lang="en-US" altLang="zh-CN" sz="2800" b="0"/>
          </a:p>
          <a:p>
            <a:r>
              <a:rPr lang="en-US" altLang="zh-CN" sz="2800" b="0"/>
              <a:t>1 </a:t>
            </a:r>
            <a:r>
              <a:rPr lang="zh-CN" altLang="en-US" sz="2800" b="0"/>
              <a:t>在埃及</a:t>
            </a:r>
            <a:r>
              <a:rPr lang="en-US" altLang="zh-CN" sz="2800" b="0"/>
              <a:t>:           2 </a:t>
            </a:r>
            <a:r>
              <a:rPr lang="zh-CN" altLang="en-US" sz="2800" b="0"/>
              <a:t>在旷野</a:t>
            </a:r>
            <a:r>
              <a:rPr lang="en-US" altLang="zh-CN" sz="2800" b="0"/>
              <a:t>:         3 </a:t>
            </a:r>
            <a:r>
              <a:rPr lang="zh-CN" altLang="en-US" sz="2800" b="0"/>
              <a:t>在耶利哥</a:t>
            </a:r>
            <a:r>
              <a:rPr lang="en-US" altLang="zh-CN" sz="2800" b="0"/>
              <a:t>:</a:t>
            </a:r>
          </a:p>
          <a:p>
            <a:endParaRPr lang="en-US" altLang="zh-CN" sz="2800" b="0"/>
          </a:p>
          <a:p>
            <a:r>
              <a:rPr lang="zh-CN" altLang="en-US" sz="2800" b="0"/>
              <a:t>圣殿逾越节献祭物</a:t>
            </a:r>
            <a:r>
              <a:rPr lang="en-US" altLang="zh-CN" sz="1400" b="0"/>
              <a:t>(</a:t>
            </a:r>
            <a:r>
              <a:rPr lang="en-US" altLang="zh-CN" sz="1400"/>
              <a:t>1.</a:t>
            </a:r>
            <a:r>
              <a:rPr lang="zh-CN" altLang="en-US" sz="1400"/>
              <a:t>祭司</a:t>
            </a:r>
            <a:r>
              <a:rPr lang="en-US" altLang="zh-CN" sz="1400"/>
              <a:t>,</a:t>
            </a:r>
            <a:r>
              <a:rPr lang="zh-CN" altLang="en-US" sz="1400"/>
              <a:t>利未人 </a:t>
            </a:r>
            <a:r>
              <a:rPr lang="en-US" altLang="zh-CN" sz="1400"/>
              <a:t>2.</a:t>
            </a:r>
            <a:r>
              <a:rPr lang="zh-CN" altLang="en-US" sz="1400"/>
              <a:t>祭物的血洒在祭坛 </a:t>
            </a:r>
            <a:r>
              <a:rPr lang="en-US" altLang="zh-CN" sz="1400"/>
              <a:t>3. </a:t>
            </a:r>
            <a:r>
              <a:rPr lang="zh-CN" altLang="en-US" sz="1400"/>
              <a:t>不可拿出圣殿</a:t>
            </a:r>
            <a:r>
              <a:rPr lang="en-US" altLang="zh-CN" sz="1400" b="0"/>
              <a:t>)</a:t>
            </a:r>
          </a:p>
          <a:p>
            <a:r>
              <a:rPr lang="en-US" altLang="zh-CN" sz="2800" b="0"/>
              <a:t>1 </a:t>
            </a:r>
            <a:r>
              <a:rPr lang="zh-CN" altLang="en-US" sz="2800" b="0"/>
              <a:t>希西家</a:t>
            </a:r>
            <a:r>
              <a:rPr lang="en-US" altLang="zh-CN" sz="2800" b="0"/>
              <a:t>:           2 </a:t>
            </a:r>
            <a:r>
              <a:rPr lang="zh-CN" altLang="en-US" sz="2800" b="0"/>
              <a:t>约西亚</a:t>
            </a:r>
            <a:r>
              <a:rPr lang="en-US" altLang="zh-CN" sz="2800" b="0"/>
              <a:t>:         3 </a:t>
            </a:r>
            <a:r>
              <a:rPr lang="zh-CN" altLang="en-US" sz="2800" b="0"/>
              <a:t>以斯拉</a:t>
            </a:r>
            <a:r>
              <a:rPr lang="en-US" altLang="zh-CN" sz="2800" b="0"/>
              <a:t>:</a:t>
            </a:r>
          </a:p>
        </p:txBody>
      </p:sp>
      <p:graphicFrame>
        <p:nvGraphicFramePr>
          <p:cNvPr id="36904" name="Object 67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209800" y="4648200"/>
          <a:ext cx="685800" cy="663575"/>
        </p:xfrm>
        <a:graphic>
          <a:graphicData uri="http://schemas.openxmlformats.org/presentationml/2006/ole">
            <p:oleObj spid="_x0000_s36904" name="Presentation" showAsIcon="1" r:id="rId4" imgW="914400" imgH="885960" progId="PowerPoint.Show.8">
              <p:embed/>
            </p:oleObj>
          </a:graphicData>
        </a:graphic>
      </p:graphicFrame>
      <p:graphicFrame>
        <p:nvGraphicFramePr>
          <p:cNvPr id="36905" name="Object 5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724400" y="4648200"/>
          <a:ext cx="731838" cy="709613"/>
        </p:xfrm>
        <a:graphic>
          <a:graphicData uri="http://schemas.openxmlformats.org/presentationml/2006/ole">
            <p:oleObj spid="_x0000_s36905" name="Presentation" showAsIcon="1" r:id="rId5" imgW="914400" imgH="885960" progId="PowerPoint.Show.8">
              <p:embed/>
            </p:oleObj>
          </a:graphicData>
        </a:graphic>
      </p:graphicFrame>
      <p:graphicFrame>
        <p:nvGraphicFramePr>
          <p:cNvPr id="36906" name="Object 4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543800" y="4648200"/>
          <a:ext cx="731838" cy="709613"/>
        </p:xfrm>
        <a:graphic>
          <a:graphicData uri="http://schemas.openxmlformats.org/presentationml/2006/ole">
            <p:oleObj spid="_x0000_s36906" name="Presentation" showAsIcon="1" r:id="rId6" imgW="914400" imgH="885960" progId="PowerPoint.Show.8">
              <p:embed/>
            </p:oleObj>
          </a:graphicData>
        </a:graphic>
      </p:graphicFrame>
      <p:graphicFrame>
        <p:nvGraphicFramePr>
          <p:cNvPr id="36907" name="Object 76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209800" y="5943600"/>
          <a:ext cx="731838" cy="709613"/>
        </p:xfrm>
        <a:graphic>
          <a:graphicData uri="http://schemas.openxmlformats.org/presentationml/2006/ole">
            <p:oleObj spid="_x0000_s36907" name="Presentation" showAsIcon="1" r:id="rId7" imgW="914400" imgH="885960" progId="PowerPoint.Show.8">
              <p:embed/>
            </p:oleObj>
          </a:graphicData>
        </a:graphic>
      </p:graphicFrame>
      <p:graphicFrame>
        <p:nvGraphicFramePr>
          <p:cNvPr id="36908" name="Object 59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724400" y="5943600"/>
          <a:ext cx="731838" cy="709613"/>
        </p:xfrm>
        <a:graphic>
          <a:graphicData uri="http://schemas.openxmlformats.org/presentationml/2006/ole">
            <p:oleObj spid="_x0000_s36908" name="Presentation" showAsIcon="1" r:id="rId8" imgW="914400" imgH="885960" progId="PowerPoint.Show.8">
              <p:embed/>
            </p:oleObj>
          </a:graphicData>
        </a:graphic>
      </p:graphicFrame>
      <p:graphicFrame>
        <p:nvGraphicFramePr>
          <p:cNvPr id="36909" name="Object 6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543800" y="5943600"/>
          <a:ext cx="731838" cy="709613"/>
        </p:xfrm>
        <a:graphic>
          <a:graphicData uri="http://schemas.openxmlformats.org/presentationml/2006/ole">
            <p:oleObj spid="_x0000_s36909" name="Presentation" showAsIcon="1" r:id="rId9" imgW="914400" imgH="885960" progId="PowerPoint.Show.8">
              <p:embed/>
            </p:oleObj>
          </a:graphicData>
        </a:graphic>
      </p:graphicFrame>
      <p:graphicFrame>
        <p:nvGraphicFramePr>
          <p:cNvPr id="36910" name="Object 46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315200" y="228600"/>
          <a:ext cx="731838" cy="709613"/>
        </p:xfrm>
        <a:graphic>
          <a:graphicData uri="http://schemas.openxmlformats.org/presentationml/2006/ole">
            <p:oleObj spid="_x0000_s36910" name="Presentation" showAsIcon="1" r:id="rId10" imgW="914400" imgH="885960" progId="PowerPoint.Show.8">
              <p:embed/>
            </p:oleObj>
          </a:graphicData>
        </a:graphic>
      </p:graphicFrame>
      <p:graphicFrame>
        <p:nvGraphicFramePr>
          <p:cNvPr id="36911" name="Object 47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8412163" y="228600"/>
          <a:ext cx="731837" cy="709613"/>
        </p:xfrm>
        <a:graphic>
          <a:graphicData uri="http://schemas.openxmlformats.org/presentationml/2006/ole">
            <p:oleObj spid="_x0000_s36911" name="Presentation" showAsIcon="1" r:id="rId11" imgW="914400" imgH="885960" progId="PowerPoint.Show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152400"/>
            <a:ext cx="8229600" cy="685800"/>
          </a:xfrm>
        </p:spPr>
        <p:txBody>
          <a:bodyPr/>
          <a:lstStyle/>
          <a:p>
            <a:pPr eaLnBrk="1" hangingPunct="1"/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和合本 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新约和旧约  用词的不同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838200"/>
            <a:ext cx="8305800" cy="5715000"/>
          </a:xfrm>
          <a:ln w="38100" cmpd="dbl">
            <a:solidFill>
              <a:schemeClr val="tx1"/>
            </a:solidFill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1.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安息日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节期安息日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的前一日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:</a:t>
            </a:r>
          </a:p>
          <a:p>
            <a:pPr eaLnBrk="1" hangingPunct="1">
              <a:buFontTx/>
              <a:buNone/>
            </a:pP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    旧约用 </a:t>
            </a:r>
            <a:r>
              <a:rPr lang="zh-CN" altLang="en-US" sz="2800" smtClean="0">
                <a:ea typeface="Microsoft YaHei" pitchFamily="34" charset="-122"/>
              </a:rPr>
              <a:t>“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预备</a:t>
            </a:r>
            <a:r>
              <a:rPr lang="en-US" altLang="zh-CN" sz="2800" smtClean="0">
                <a:ea typeface="Microsoft YaHei" pitchFamily="34" charset="-122"/>
              </a:rPr>
              <a:t>”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 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四福音用  </a:t>
            </a:r>
            <a:r>
              <a:rPr lang="zh-CN" altLang="en-US" sz="2800" smtClean="0">
                <a:ea typeface="Microsoft YaHei" pitchFamily="34" charset="-122"/>
              </a:rPr>
              <a:t>“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预备日</a:t>
            </a:r>
            <a:r>
              <a:rPr lang="en-US" altLang="zh-CN" sz="2800" smtClean="0">
                <a:ea typeface="Microsoft YaHei" pitchFamily="34" charset="-122"/>
              </a:rPr>
              <a:t>”</a:t>
            </a:r>
            <a:endParaRPr lang="en-US" altLang="zh-CN" sz="2800" smtClean="0"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buFontTx/>
              <a:buNone/>
            </a:pPr>
            <a:endParaRPr lang="zh-CN" altLang="en-US" sz="1400" smtClean="0"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buFontTx/>
              <a:buNone/>
            </a:pP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2.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安息日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节期安息日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:</a:t>
            </a:r>
          </a:p>
          <a:p>
            <a:pPr eaLnBrk="1" hangingPunct="1">
              <a:buFontTx/>
              <a:buNone/>
            </a:pP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    旧约用 </a:t>
            </a:r>
            <a:r>
              <a:rPr lang="en-US" altLang="zh-CN" sz="2800" smtClean="0">
                <a:ea typeface="Microsoft YaHei" pitchFamily="34" charset="-122"/>
              </a:rPr>
              <a:t>“</a:t>
            </a:r>
            <a:r>
              <a:rPr lang="zh-CN" altLang="en-US" sz="2800" smtClean="0">
                <a:ea typeface="Microsoft YaHei" pitchFamily="34" charset="-122"/>
              </a:rPr>
              <a:t>圣安息日</a:t>
            </a:r>
            <a:r>
              <a:rPr lang="en-US" altLang="zh-CN" sz="2800" smtClean="0">
                <a:ea typeface="Microsoft YaHei" pitchFamily="34" charset="-122"/>
              </a:rPr>
              <a:t>”, “</a:t>
            </a:r>
            <a:r>
              <a:rPr lang="zh-CN" altLang="en-US" sz="2800" smtClean="0">
                <a:ea typeface="Microsoft YaHei" pitchFamily="34" charset="-122"/>
              </a:rPr>
              <a:t>安息日</a:t>
            </a:r>
            <a:r>
              <a:rPr lang="en-US" altLang="zh-CN" sz="2800" smtClean="0">
                <a:ea typeface="Microsoft YaHei" pitchFamily="34" charset="-122"/>
              </a:rPr>
              <a:t>”, “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圣会</a:t>
            </a:r>
            <a:r>
              <a:rPr lang="zh-CN" altLang="en-US" sz="2800" smtClean="0">
                <a:ea typeface="Microsoft YaHei" pitchFamily="34" charset="-122"/>
              </a:rPr>
              <a:t>”</a:t>
            </a:r>
            <a:r>
              <a:rPr lang="en-US" altLang="zh-CN" sz="2800" smtClean="0">
                <a:ea typeface="Microsoft YaHei" pitchFamily="34" charset="-122"/>
              </a:rPr>
              <a:t>, </a:t>
            </a:r>
            <a:r>
              <a:rPr lang="zh-CN" altLang="en-US" sz="2800" smtClean="0">
                <a:ea typeface="Microsoft YaHei" pitchFamily="34" charset="-122"/>
              </a:rPr>
              <a:t>三种名称</a:t>
            </a:r>
          </a:p>
          <a:p>
            <a:pPr eaLnBrk="1" hangingPunct="1">
              <a:buFontTx/>
              <a:buNone/>
            </a:pP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    四福音只用  </a:t>
            </a:r>
            <a:r>
              <a:rPr lang="en-US" altLang="zh-CN" sz="2800" smtClean="0">
                <a:ea typeface="Microsoft YaHei" pitchFamily="34" charset="-122"/>
              </a:rPr>
              <a:t>“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安息日</a:t>
            </a:r>
            <a:r>
              <a:rPr lang="en-US" altLang="zh-CN" sz="2800" smtClean="0">
                <a:ea typeface="Microsoft YaHei" pitchFamily="34" charset="-122"/>
              </a:rPr>
              <a:t>”</a:t>
            </a:r>
            <a:endParaRPr lang="en-US" altLang="zh-CN" sz="1400" smtClean="0">
              <a:ea typeface="Microsoft YaHei" pitchFamily="34" charset="-122"/>
            </a:endParaRPr>
          </a:p>
          <a:p>
            <a:pPr eaLnBrk="1" hangingPunct="1">
              <a:buFontTx/>
              <a:buNone/>
            </a:pPr>
            <a:endParaRPr lang="zh-CN" altLang="en-US" sz="1400" smtClean="0">
              <a:ea typeface="Microsoft YaHei" pitchFamily="34" charset="-122"/>
            </a:endParaRPr>
          </a:p>
          <a:p>
            <a:pPr eaLnBrk="1" hangingPunct="1">
              <a:buFontTx/>
              <a:buNone/>
            </a:pPr>
            <a:r>
              <a:rPr lang="en-US" altLang="zh-CN" sz="2800" smtClean="0">
                <a:ea typeface="Microsoft YaHei" pitchFamily="34" charset="-122"/>
              </a:rPr>
              <a:t>3.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和合本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新约先翻译完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才翻译旧约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旧约的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用词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</a:t>
            </a:r>
          </a:p>
          <a:p>
            <a:pPr eaLnBrk="1" hangingPunct="1">
              <a:buFontTx/>
              <a:buNone/>
            </a:pP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    用字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皆参考新约</a:t>
            </a:r>
            <a:endParaRPr lang="en-US" altLang="zh-CN" sz="2800" smtClean="0"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487363"/>
          </a:xfrm>
        </p:spPr>
        <p:txBody>
          <a:bodyPr/>
          <a:lstStyle/>
          <a:p>
            <a:pPr eaLnBrk="1" hangingPunct="1"/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四福音的逾越节和除酵节</a:t>
            </a:r>
          </a:p>
        </p:txBody>
      </p:sp>
      <p:graphicFrame>
        <p:nvGraphicFramePr>
          <p:cNvPr id="39939" name="Group 3"/>
          <p:cNvGraphicFramePr>
            <a:graphicFrameLocks noGrp="1"/>
          </p:cNvGraphicFramePr>
          <p:nvPr>
            <p:ph sz="half" idx="4294967295"/>
          </p:nvPr>
        </p:nvGraphicFramePr>
        <p:xfrm>
          <a:off x="533400" y="838200"/>
          <a:ext cx="8305800" cy="2786063"/>
        </p:xfrm>
        <a:graphic>
          <a:graphicData uri="http://schemas.openxmlformats.org/drawingml/2006/table">
            <a:tbl>
              <a:tblPr/>
              <a:tblGrid>
                <a:gridCol w="387350"/>
                <a:gridCol w="37465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</a:tblGrid>
              <a:tr h="68580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13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14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预备日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15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安息日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16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17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18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430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逾越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/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除酵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需宰逾越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</a:t>
                      </a: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羊羔</a:t>
                      </a: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的那天</a:t>
                      </a: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</a:t>
                      </a: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路</a:t>
                      </a: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22:7 )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除酵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/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逾越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全日守安息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, 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不作工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除酵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/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逾越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除酵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/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逾越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除酵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/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逾越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213" name="Group 69"/>
          <p:cNvGraphicFramePr>
            <a:graphicFrameLocks noGrp="1"/>
          </p:cNvGraphicFramePr>
          <p:nvPr>
            <p:ph sz="half" idx="4294967295"/>
          </p:nvPr>
        </p:nvGraphicFramePr>
        <p:xfrm>
          <a:off x="533400" y="4114800"/>
          <a:ext cx="4152900" cy="2514600"/>
        </p:xfrm>
        <a:graphic>
          <a:graphicData uri="http://schemas.openxmlformats.org/drawingml/2006/table">
            <a:tbl>
              <a:tblPr/>
              <a:tblGrid>
                <a:gridCol w="346075"/>
                <a:gridCol w="346075"/>
                <a:gridCol w="346075"/>
                <a:gridCol w="346075"/>
                <a:gridCol w="346075"/>
                <a:gridCol w="346075"/>
                <a:gridCol w="346075"/>
                <a:gridCol w="346075"/>
                <a:gridCol w="346075"/>
                <a:gridCol w="346075"/>
                <a:gridCol w="346075"/>
                <a:gridCol w="346075"/>
              </a:tblGrid>
              <a:tr h="844550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19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20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21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安息日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65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204913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除酵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/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逾越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除酵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/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逾越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除酵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/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逾越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全日守安息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, 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不作工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0362" name="Text Box 30"/>
          <p:cNvSpPr txBox="1">
            <a:spLocks noChangeArrowheads="1"/>
          </p:cNvSpPr>
          <p:nvPr/>
        </p:nvSpPr>
        <p:spPr bwMode="auto">
          <a:xfrm>
            <a:off x="4724400" y="4038600"/>
            <a:ext cx="4419600" cy="13112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/>
              <a:t>四福音逾越节和除酵节已通用</a:t>
            </a:r>
            <a:r>
              <a:rPr lang="en-US" altLang="zh-CN" sz="2000"/>
              <a:t>:</a:t>
            </a:r>
          </a:p>
          <a:p>
            <a:r>
              <a:rPr lang="zh-CN" altLang="en-US" sz="2000"/>
              <a:t>可</a:t>
            </a:r>
            <a:r>
              <a:rPr lang="en-US" altLang="zh-CN" sz="2000"/>
              <a:t>14:1 </a:t>
            </a:r>
            <a:r>
              <a:rPr lang="zh-CN" altLang="en-US" sz="2000"/>
              <a:t>过两天是逾越节又是除酵节</a:t>
            </a:r>
          </a:p>
          <a:p>
            <a:r>
              <a:rPr lang="zh-CN" altLang="en-US" sz="2000"/>
              <a:t>路</a:t>
            </a:r>
            <a:r>
              <a:rPr lang="en-US" altLang="zh-CN" sz="2000">
                <a:latin typeface="Microsoft YaHei" pitchFamily="34" charset="-122"/>
              </a:rPr>
              <a:t>22:1</a:t>
            </a:r>
            <a:r>
              <a:rPr lang="en-US" altLang="zh-CN" sz="2000"/>
              <a:t> </a:t>
            </a:r>
            <a:r>
              <a:rPr lang="zh-CN" altLang="en-US" sz="2000"/>
              <a:t>除酵节又名逾越节近了</a:t>
            </a:r>
          </a:p>
          <a:p>
            <a:r>
              <a:rPr lang="zh-CN" altLang="en-US" sz="2000"/>
              <a:t>总括由正月</a:t>
            </a:r>
            <a:r>
              <a:rPr lang="en-US" altLang="zh-CN" sz="2000"/>
              <a:t>14</a:t>
            </a:r>
            <a:r>
              <a:rPr lang="zh-CN" altLang="en-US" sz="2000"/>
              <a:t>日到正月</a:t>
            </a:r>
            <a:r>
              <a:rPr lang="en-US" altLang="zh-CN" sz="2000"/>
              <a:t>21</a:t>
            </a:r>
            <a:r>
              <a:rPr lang="zh-CN" altLang="en-US" sz="2000"/>
              <a:t>日</a:t>
            </a:r>
            <a:r>
              <a:rPr lang="en-US" altLang="zh-CN" sz="2000"/>
              <a:t>,</a:t>
            </a:r>
            <a:r>
              <a:rPr lang="zh-CN" altLang="en-US" sz="2000"/>
              <a:t>整个时期</a:t>
            </a:r>
          </a:p>
        </p:txBody>
      </p:sp>
      <p:graphicFrame>
        <p:nvGraphicFramePr>
          <p:cNvPr id="40042" name="Object 3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705600" y="228600"/>
          <a:ext cx="612775" cy="696913"/>
        </p:xfrm>
        <a:graphic>
          <a:graphicData uri="http://schemas.openxmlformats.org/presentationml/2006/ole">
            <p:oleObj spid="_x0000_s40042" name="Presentation" showAsIcon="1" r:id="rId4" imgW="914400" imgH="885825" progId="PowerPoint.Show.8">
              <p:embed/>
            </p:oleObj>
          </a:graphicData>
        </a:graphic>
      </p:graphicFrame>
      <p:sp>
        <p:nvSpPr>
          <p:cNvPr id="40363" name="Text Box 107"/>
          <p:cNvSpPr txBox="1">
            <a:spLocks noChangeArrowheads="1"/>
          </p:cNvSpPr>
          <p:nvPr/>
        </p:nvSpPr>
        <p:spPr bwMode="auto">
          <a:xfrm>
            <a:off x="4784725" y="5500688"/>
            <a:ext cx="406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rgbClr val="0000FF"/>
                </a:solidFill>
              </a:rPr>
              <a:t>除酵节</a:t>
            </a:r>
            <a:r>
              <a:rPr lang="en-US" altLang="zh-CN" sz="2000">
                <a:solidFill>
                  <a:srgbClr val="0000FF"/>
                </a:solidFill>
              </a:rPr>
              <a:t>,</a:t>
            </a:r>
            <a:r>
              <a:rPr lang="zh-CN" altLang="en-US" sz="2000">
                <a:solidFill>
                  <a:srgbClr val="0000FF"/>
                </a:solidFill>
              </a:rPr>
              <a:t>须宰逾越</a:t>
            </a:r>
            <a:r>
              <a:rPr lang="zh-CN" altLang="en-US" sz="2000">
                <a:solidFill>
                  <a:srgbClr val="3399FF"/>
                </a:solidFill>
              </a:rPr>
              <a:t>羊羔</a:t>
            </a:r>
            <a:r>
              <a:rPr lang="zh-CN" altLang="en-US" sz="2000">
                <a:solidFill>
                  <a:srgbClr val="0000FF"/>
                </a:solidFill>
              </a:rPr>
              <a:t>的那一天到了</a:t>
            </a:r>
            <a:endParaRPr lang="zh-CN" altLang="en-US" sz="1000">
              <a:solidFill>
                <a:srgbClr val="0000FF"/>
              </a:solidFill>
            </a:endParaRPr>
          </a:p>
          <a:p>
            <a:r>
              <a:rPr lang="en-US" altLang="zh-CN" sz="1400">
                <a:solidFill>
                  <a:srgbClr val="0000FF"/>
                </a:solidFill>
              </a:rPr>
              <a:t>(</a:t>
            </a:r>
            <a:r>
              <a:rPr lang="zh-CN" altLang="en-US" sz="1400">
                <a:solidFill>
                  <a:srgbClr val="0000FF"/>
                </a:solidFill>
              </a:rPr>
              <a:t>路</a:t>
            </a:r>
            <a:r>
              <a:rPr lang="en-US" altLang="zh-CN" sz="1400">
                <a:solidFill>
                  <a:srgbClr val="0000FF"/>
                </a:solidFill>
              </a:rPr>
              <a:t>22:7)</a:t>
            </a:r>
          </a:p>
        </p:txBody>
      </p:sp>
      <p:graphicFrame>
        <p:nvGraphicFramePr>
          <p:cNvPr id="40258" name="Object 32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8153400" y="228600"/>
          <a:ext cx="639763" cy="619125"/>
        </p:xfrm>
        <a:graphic>
          <a:graphicData uri="http://schemas.openxmlformats.org/presentationml/2006/ole">
            <p:oleObj spid="_x0000_s40258" name="Document" showAsIcon="1" r:id="rId5" imgW="914400" imgH="885960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2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487363"/>
          </a:xfrm>
        </p:spPr>
        <p:txBody>
          <a:bodyPr/>
          <a:lstStyle/>
          <a:p>
            <a:pPr eaLnBrk="1" hangingPunct="1"/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四福音逾越节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守节日和圣殿献祭物</a:t>
            </a:r>
          </a:p>
        </p:txBody>
      </p:sp>
      <p:graphicFrame>
        <p:nvGraphicFramePr>
          <p:cNvPr id="7171" name="Group 3"/>
          <p:cNvGraphicFramePr>
            <a:graphicFrameLocks noGrp="1"/>
          </p:cNvGraphicFramePr>
          <p:nvPr>
            <p:ph sz="half" idx="4294967295"/>
          </p:nvPr>
        </p:nvGraphicFramePr>
        <p:xfrm>
          <a:off x="457200" y="838200"/>
          <a:ext cx="4191000" cy="3322638"/>
        </p:xfrm>
        <a:graphic>
          <a:graphicData uri="http://schemas.openxmlformats.org/drawingml/2006/table">
            <a:tbl>
              <a:tblPr/>
              <a:tblGrid>
                <a:gridCol w="387350"/>
                <a:gridCol w="37465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</a:tblGrid>
              <a:tr h="685800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13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14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预备日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15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安息日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43000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逾越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/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除酵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晚上全家守节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白天圣殿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献逾越祭物</a:t>
                      </a: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上</a:t>
                      </a: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,</a:t>
                      </a:r>
                      <a:r>
                        <a: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下午</a:t>
                      </a: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除酵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/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逾越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全日守安息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, 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不作工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2065" name="Text Box 39"/>
          <p:cNvSpPr txBox="1">
            <a:spLocks noChangeArrowheads="1"/>
          </p:cNvSpPr>
          <p:nvPr/>
        </p:nvSpPr>
        <p:spPr bwMode="auto">
          <a:xfrm>
            <a:off x="4724400" y="838200"/>
            <a:ext cx="41148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 b="0"/>
              <a:t>晚上全家守逾越节</a:t>
            </a:r>
            <a:endParaRPr lang="en-US" altLang="zh-CN" sz="2000" b="0"/>
          </a:p>
          <a:p>
            <a:r>
              <a:rPr lang="zh-CN" altLang="en-US" sz="2000" b="0"/>
              <a:t>逾越节晚上</a:t>
            </a:r>
            <a:r>
              <a:rPr lang="en-US" altLang="zh-CN" sz="2000" b="0"/>
              <a:t>,</a:t>
            </a:r>
            <a:r>
              <a:rPr lang="zh-CN" altLang="en-US" sz="2000" b="0"/>
              <a:t>主耶稣亲自设立圣餐</a:t>
            </a:r>
            <a:endParaRPr lang="en-US" altLang="zh-CN" sz="2000" b="0"/>
          </a:p>
          <a:p>
            <a:endParaRPr lang="zh-CN" altLang="en-US" sz="2000" b="0"/>
          </a:p>
          <a:p>
            <a:r>
              <a:rPr lang="zh-CN" altLang="en-US" sz="2000" b="0"/>
              <a:t>圣殿逾越节献祭物</a:t>
            </a:r>
          </a:p>
          <a:p>
            <a:r>
              <a:rPr lang="zh-CN" altLang="en-US" sz="2000" b="0"/>
              <a:t>逾越节的羔羊基督已经被杀献祭了</a:t>
            </a:r>
          </a:p>
          <a:p>
            <a:r>
              <a:rPr lang="en-US" altLang="zh-CN" sz="2000" b="0"/>
              <a:t>(</a:t>
            </a:r>
            <a:r>
              <a:rPr lang="zh-CN" altLang="en-US" sz="2000" b="0"/>
              <a:t>林前</a:t>
            </a:r>
            <a:r>
              <a:rPr lang="en-US" altLang="zh-CN" sz="2000" b="0"/>
              <a:t>5:7)</a:t>
            </a:r>
            <a:endParaRPr lang="zh-CN" altLang="en-US" sz="2000" b="0"/>
          </a:p>
        </p:txBody>
      </p:sp>
      <p:graphicFrame>
        <p:nvGraphicFramePr>
          <p:cNvPr id="42024" name="Object 40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620000" y="1676400"/>
          <a:ext cx="731838" cy="709613"/>
        </p:xfrm>
        <a:graphic>
          <a:graphicData uri="http://schemas.openxmlformats.org/presentationml/2006/ole">
            <p:oleObj spid="_x0000_s42024" name="Presentation" showAsIcon="1" r:id="rId4" imgW="914400" imgH="885960" progId="PowerPoint.Show.8">
              <p:embed/>
            </p:oleObj>
          </a:graphicData>
        </a:graphic>
      </p:graphicFrame>
      <p:sp>
        <p:nvSpPr>
          <p:cNvPr id="42066" name="Text Box 41"/>
          <p:cNvSpPr txBox="1">
            <a:spLocks noChangeArrowheads="1"/>
          </p:cNvSpPr>
          <p:nvPr/>
        </p:nvSpPr>
        <p:spPr bwMode="auto">
          <a:xfrm>
            <a:off x="4724400" y="3200400"/>
            <a:ext cx="41624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rgbClr val="0000FF"/>
                </a:solidFill>
              </a:rPr>
              <a:t>受难年</a:t>
            </a:r>
            <a:r>
              <a:rPr lang="en-US" altLang="zh-CN" sz="2000">
                <a:solidFill>
                  <a:srgbClr val="0000FF"/>
                </a:solidFill>
              </a:rPr>
              <a:t>,</a:t>
            </a:r>
            <a:r>
              <a:rPr lang="zh-CN" altLang="en-US" sz="2000">
                <a:solidFill>
                  <a:srgbClr val="0000FF"/>
                </a:solidFill>
              </a:rPr>
              <a:t>正月</a:t>
            </a:r>
            <a:r>
              <a:rPr lang="en-US" altLang="zh-CN" sz="2000">
                <a:solidFill>
                  <a:srgbClr val="0000FF"/>
                </a:solidFill>
              </a:rPr>
              <a:t>14</a:t>
            </a:r>
            <a:r>
              <a:rPr lang="zh-CN" altLang="en-US" sz="2000">
                <a:solidFill>
                  <a:srgbClr val="0000FF"/>
                </a:solidFill>
              </a:rPr>
              <a:t>日</a:t>
            </a:r>
            <a:r>
              <a:rPr lang="en-US" altLang="zh-CN" sz="2000">
                <a:solidFill>
                  <a:srgbClr val="0000FF"/>
                </a:solidFill>
              </a:rPr>
              <a:t>,</a:t>
            </a:r>
            <a:r>
              <a:rPr lang="zh-CN" altLang="en-US" sz="2000">
                <a:solidFill>
                  <a:srgbClr val="0000FF"/>
                </a:solidFill>
              </a:rPr>
              <a:t>主耶稣在十架断气</a:t>
            </a:r>
          </a:p>
          <a:p>
            <a:r>
              <a:rPr lang="zh-CN" altLang="en-US" sz="2000">
                <a:solidFill>
                  <a:srgbClr val="0000FF"/>
                </a:solidFill>
              </a:rPr>
              <a:t>时辰</a:t>
            </a:r>
            <a:r>
              <a:rPr lang="en-US" altLang="zh-CN" sz="2000">
                <a:solidFill>
                  <a:srgbClr val="0000FF"/>
                </a:solidFill>
              </a:rPr>
              <a:t>,</a:t>
            </a:r>
            <a:r>
              <a:rPr lang="zh-CN" altLang="en-US" sz="2000">
                <a:solidFill>
                  <a:srgbClr val="0000FF"/>
                </a:solidFill>
              </a:rPr>
              <a:t>恰是下午</a:t>
            </a:r>
            <a:r>
              <a:rPr lang="en-US" altLang="zh-CN" sz="2000">
                <a:solidFill>
                  <a:srgbClr val="0000FF"/>
                </a:solidFill>
              </a:rPr>
              <a:t>,</a:t>
            </a:r>
            <a:r>
              <a:rPr lang="zh-CN" altLang="en-US" sz="2000">
                <a:solidFill>
                  <a:srgbClr val="0000FF"/>
                </a:solidFill>
              </a:rPr>
              <a:t>祭司在圣殿献逾越祭</a:t>
            </a:r>
          </a:p>
          <a:p>
            <a:r>
              <a:rPr lang="zh-CN" altLang="en-US" sz="2000">
                <a:solidFill>
                  <a:srgbClr val="0000FF"/>
                </a:solidFill>
              </a:rPr>
              <a:t>物的时辰</a:t>
            </a:r>
          </a:p>
          <a:p>
            <a:endParaRPr lang="en-US" altLang="en-US" sz="2000" b="0"/>
          </a:p>
        </p:txBody>
      </p:sp>
      <p:graphicFrame>
        <p:nvGraphicFramePr>
          <p:cNvPr id="42026" name="Object 4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620000" y="2819400"/>
          <a:ext cx="731838" cy="709613"/>
        </p:xfrm>
        <a:graphic>
          <a:graphicData uri="http://schemas.openxmlformats.org/presentationml/2006/ole">
            <p:oleObj spid="_x0000_s42026" name="Presentation" showAsIcon="1" r:id="rId5" imgW="914400" imgH="885960" progId="PowerPoint.Show.8">
              <p:embed/>
            </p:oleObj>
          </a:graphicData>
        </a:graphic>
      </p:graphicFrame>
      <p:graphicFrame>
        <p:nvGraphicFramePr>
          <p:cNvPr id="42027" name="Object 4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620000" y="762000"/>
          <a:ext cx="712788" cy="690563"/>
        </p:xfrm>
        <a:graphic>
          <a:graphicData uri="http://schemas.openxmlformats.org/presentationml/2006/ole">
            <p:oleObj spid="_x0000_s42027" name="Presentation" showAsIcon="1" r:id="rId6" imgW="914400" imgH="885960" progId="PowerPoint.Show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84" name="Rectangle 68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229600" cy="563563"/>
          </a:xfrm>
        </p:spPr>
        <p:txBody>
          <a:bodyPr/>
          <a:lstStyle/>
          <a:p>
            <a:pPr eaLnBrk="1" hangingPunct="1"/>
            <a:r>
              <a:rPr lang="zh-CN" altLang="en-US" sz="3200" b="1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逾越节</a:t>
            </a:r>
            <a:r>
              <a:rPr lang="zh-CN" altLang="en-US" sz="320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的</a:t>
            </a:r>
            <a:r>
              <a:rPr lang="zh-CN" altLang="en-US" sz="3200" smtClean="0">
                <a:solidFill>
                  <a:srgbClr val="808080"/>
                </a:solidFill>
                <a:latin typeface="Microsoft YaHei" pitchFamily="34" charset="-122"/>
                <a:ea typeface="Microsoft YaHei" pitchFamily="34" charset="-122"/>
              </a:rPr>
              <a:t>羔羊</a:t>
            </a:r>
            <a:r>
              <a:rPr lang="zh-CN" altLang="en-US" sz="320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基督已经被杀</a:t>
            </a:r>
            <a:r>
              <a:rPr lang="en-US" altLang="zh-CN" sz="320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320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献祭了</a:t>
            </a:r>
            <a:r>
              <a:rPr lang="en-US" altLang="zh-CN" sz="1600" smtClean="0">
                <a:solidFill>
                  <a:schemeClr val="tx1"/>
                </a:solidFill>
                <a:ea typeface="宋体" pitchFamily="2" charset="-122"/>
              </a:rPr>
              <a:t>(</a:t>
            </a:r>
            <a:r>
              <a:rPr lang="zh-CN" altLang="en-US" sz="160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林前</a:t>
            </a:r>
            <a:r>
              <a:rPr lang="en-US" altLang="zh-CN" sz="160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5:7</a:t>
            </a:r>
            <a:r>
              <a:rPr lang="en-US" altLang="zh-CN" sz="1600" smtClean="0">
                <a:solidFill>
                  <a:schemeClr val="tx1"/>
                </a:solidFill>
                <a:ea typeface="宋体" pitchFamily="2" charset="-122"/>
              </a:rPr>
              <a:t>)</a:t>
            </a:r>
            <a:br>
              <a:rPr lang="en-US" altLang="zh-CN" sz="1600" smtClean="0">
                <a:solidFill>
                  <a:schemeClr val="tx1"/>
                </a:solidFill>
                <a:ea typeface="宋体" pitchFamily="2" charset="-122"/>
              </a:rPr>
            </a:br>
            <a:endParaRPr lang="en-US" altLang="zh-CN" sz="1600" smtClean="0">
              <a:solidFill>
                <a:schemeClr val="tx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graphicFrame>
        <p:nvGraphicFramePr>
          <p:cNvPr id="8195" name="Group 3"/>
          <p:cNvGraphicFramePr>
            <a:graphicFrameLocks noGrp="1"/>
          </p:cNvGraphicFramePr>
          <p:nvPr>
            <p:ph idx="4294967295"/>
          </p:nvPr>
        </p:nvGraphicFramePr>
        <p:xfrm>
          <a:off x="381000" y="762000"/>
          <a:ext cx="2057400" cy="5695950"/>
        </p:xfrm>
        <a:graphic>
          <a:graphicData uri="http://schemas.openxmlformats.org/drawingml/2006/table">
            <a:tbl>
              <a:tblPr/>
              <a:tblGrid>
                <a:gridCol w="514350"/>
                <a:gridCol w="514350"/>
                <a:gridCol w="514350"/>
                <a:gridCol w="514350"/>
              </a:tblGrid>
              <a:tr h="657225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正月  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14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预备日</a:t>
                      </a: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4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398963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5101" name="Text Box 61"/>
          <p:cNvSpPr txBox="1">
            <a:spLocks noChangeArrowheads="1"/>
          </p:cNvSpPr>
          <p:nvPr/>
        </p:nvSpPr>
        <p:spPr bwMode="auto">
          <a:xfrm>
            <a:off x="457200" y="2133600"/>
            <a:ext cx="1905000" cy="42402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 b="0"/>
              <a:t>最后的晚餐</a:t>
            </a:r>
          </a:p>
          <a:p>
            <a:endParaRPr lang="en-US" altLang="zh-CN" sz="800" b="0"/>
          </a:p>
          <a:p>
            <a:endParaRPr lang="en-US" altLang="zh-CN" sz="800" b="0"/>
          </a:p>
          <a:p>
            <a:r>
              <a:rPr lang="zh-CN" altLang="en-US" sz="2000" b="0"/>
              <a:t>客西马尼园</a:t>
            </a:r>
            <a:r>
              <a:rPr lang="en-US" altLang="zh-CN" sz="2000" b="0"/>
              <a:t>(</a:t>
            </a:r>
            <a:r>
              <a:rPr lang="zh-CN" altLang="en-US" sz="2000" b="0"/>
              <a:t>祷告</a:t>
            </a:r>
            <a:r>
              <a:rPr lang="en-US" altLang="zh-CN" sz="2000" b="0"/>
              <a:t>,</a:t>
            </a:r>
            <a:r>
              <a:rPr lang="zh-CN" altLang="en-US" sz="2000" b="0"/>
              <a:t>被卖</a:t>
            </a:r>
            <a:r>
              <a:rPr lang="en-US" altLang="zh-CN" sz="2000" b="0"/>
              <a:t>,</a:t>
            </a:r>
            <a:r>
              <a:rPr lang="zh-CN" altLang="en-US" sz="2000" b="0"/>
              <a:t>被捕</a:t>
            </a:r>
            <a:r>
              <a:rPr lang="en-US" altLang="zh-CN" sz="2000" b="0"/>
              <a:t>,</a:t>
            </a:r>
            <a:r>
              <a:rPr lang="zh-CN" altLang="en-US" sz="2000" b="0"/>
              <a:t>被离弃</a:t>
            </a:r>
            <a:r>
              <a:rPr lang="en-US" altLang="zh-CN" sz="2000" b="0"/>
              <a:t>)</a:t>
            </a:r>
          </a:p>
          <a:p>
            <a:endParaRPr lang="en-US" altLang="zh-CN" sz="800" b="0"/>
          </a:p>
          <a:p>
            <a:endParaRPr lang="en-US" altLang="zh-CN" sz="800" b="0"/>
          </a:p>
          <a:p>
            <a:r>
              <a:rPr lang="zh-CN" altLang="en-US" sz="2000" b="0"/>
              <a:t>受审</a:t>
            </a:r>
          </a:p>
          <a:p>
            <a:endParaRPr lang="en-US" altLang="zh-CN" sz="800" b="0"/>
          </a:p>
          <a:p>
            <a:endParaRPr lang="en-US" altLang="zh-CN" sz="2800" b="0"/>
          </a:p>
          <a:p>
            <a:r>
              <a:rPr lang="zh-CN" altLang="en-US" sz="2000" b="0"/>
              <a:t>各各他</a:t>
            </a:r>
            <a:r>
              <a:rPr lang="en-US" altLang="zh-CN" sz="2000" b="0"/>
              <a:t>,</a:t>
            </a:r>
          </a:p>
          <a:p>
            <a:r>
              <a:rPr lang="zh-CN" altLang="en-US" sz="2000" b="0"/>
              <a:t>被钉十架</a:t>
            </a:r>
          </a:p>
          <a:p>
            <a:endParaRPr lang="zh-CN" altLang="en-US" sz="800" b="0"/>
          </a:p>
          <a:p>
            <a:endParaRPr lang="zh-CN" altLang="en-US" sz="800" b="0"/>
          </a:p>
          <a:p>
            <a:r>
              <a:rPr lang="zh-CN" altLang="en-US" sz="2000" b="0"/>
              <a:t>气绝於十字架</a:t>
            </a:r>
          </a:p>
          <a:p>
            <a:endParaRPr lang="zh-CN" altLang="en-US" sz="2000" b="0"/>
          </a:p>
          <a:p>
            <a:endParaRPr lang="zh-CN" altLang="en-US" sz="800" b="0"/>
          </a:p>
        </p:txBody>
      </p:sp>
      <p:sp>
        <p:nvSpPr>
          <p:cNvPr id="45102" name="Text Box 22"/>
          <p:cNvSpPr txBox="1">
            <a:spLocks noChangeArrowheads="1"/>
          </p:cNvSpPr>
          <p:nvPr/>
        </p:nvSpPr>
        <p:spPr bwMode="auto">
          <a:xfrm>
            <a:off x="2438400" y="1676400"/>
            <a:ext cx="6629400" cy="438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0"/>
              <a:t>q1</a:t>
            </a:r>
          </a:p>
          <a:p>
            <a:r>
              <a:rPr lang="zh-CN" altLang="en-US" sz="2400" b="0"/>
              <a:t>最后的晚餐</a:t>
            </a:r>
            <a:r>
              <a:rPr lang="en-US" altLang="zh-CN" b="0"/>
              <a:t>(</a:t>
            </a:r>
            <a:r>
              <a:rPr lang="zh-CN" altLang="en-US" b="0"/>
              <a:t>太</a:t>
            </a:r>
            <a:r>
              <a:rPr lang="en-US" altLang="zh-CN" b="0"/>
              <a:t>26:17-29,</a:t>
            </a:r>
            <a:r>
              <a:rPr lang="zh-CN" altLang="en-US" b="0"/>
              <a:t>可</a:t>
            </a:r>
            <a:r>
              <a:rPr lang="en-US" altLang="zh-CN" b="0"/>
              <a:t>:14:12-25,</a:t>
            </a:r>
            <a:r>
              <a:rPr lang="zh-CN" altLang="en-US"/>
              <a:t>路</a:t>
            </a:r>
            <a:r>
              <a:rPr lang="en-US" altLang="zh-CN"/>
              <a:t>22:1-30</a:t>
            </a:r>
            <a:r>
              <a:rPr lang="en-US" altLang="zh-CN" b="0"/>
              <a:t>,</a:t>
            </a:r>
            <a:r>
              <a:rPr lang="zh-CN" altLang="en-US" b="0"/>
              <a:t>约</a:t>
            </a:r>
            <a:r>
              <a:rPr lang="en-US" altLang="zh-CN" b="0"/>
              <a:t>13:1-30)</a:t>
            </a:r>
          </a:p>
          <a:p>
            <a:r>
              <a:rPr lang="en-US" altLang="zh-CN" sz="2400" b="0"/>
              <a:t>q2</a:t>
            </a:r>
          </a:p>
          <a:p>
            <a:r>
              <a:rPr lang="zh-CN" altLang="en-US" sz="2400" b="0"/>
              <a:t>客西马尼</a:t>
            </a:r>
            <a:r>
              <a:rPr lang="en-US" altLang="zh-CN" b="0"/>
              <a:t>(</a:t>
            </a:r>
            <a:r>
              <a:rPr lang="zh-CN" altLang="en-US" b="0"/>
              <a:t>太</a:t>
            </a:r>
            <a:r>
              <a:rPr lang="en-US" altLang="zh-CN" b="0"/>
              <a:t>26:36-56,</a:t>
            </a:r>
            <a:r>
              <a:rPr lang="zh-CN" altLang="en-US"/>
              <a:t>可</a:t>
            </a:r>
            <a:r>
              <a:rPr lang="en-US" altLang="zh-CN"/>
              <a:t>14:32-52</a:t>
            </a:r>
            <a:r>
              <a:rPr lang="en-US" altLang="zh-CN" b="0"/>
              <a:t>,</a:t>
            </a:r>
            <a:r>
              <a:rPr lang="zh-CN" altLang="en-US" b="0"/>
              <a:t>路</a:t>
            </a:r>
            <a:r>
              <a:rPr lang="en-US" altLang="zh-CN" b="0"/>
              <a:t>22:39-53,</a:t>
            </a:r>
            <a:r>
              <a:rPr lang="zh-CN" altLang="en-US" b="0"/>
              <a:t>约</a:t>
            </a:r>
            <a:r>
              <a:rPr lang="en-US" altLang="zh-CN" b="0"/>
              <a:t>18:1-11)</a:t>
            </a:r>
            <a:endParaRPr lang="en-US" altLang="zh-CN" sz="2400" b="0"/>
          </a:p>
          <a:p>
            <a:endParaRPr lang="zh-CN" altLang="en-US" sz="2400" b="0"/>
          </a:p>
          <a:p>
            <a:r>
              <a:rPr lang="en-US" altLang="zh-CN" sz="2400" b="0"/>
              <a:t>q2-q3</a:t>
            </a:r>
          </a:p>
          <a:p>
            <a:r>
              <a:rPr lang="zh-CN" altLang="en-US" sz="2400" b="0"/>
              <a:t>受审</a:t>
            </a:r>
            <a:r>
              <a:rPr lang="en-US" altLang="zh-CN" b="0"/>
              <a:t>(</a:t>
            </a:r>
            <a:r>
              <a:rPr lang="zh-CN" altLang="en-US"/>
              <a:t>路</a:t>
            </a:r>
            <a:r>
              <a:rPr lang="en-US" altLang="zh-CN"/>
              <a:t>22:54-23:25,</a:t>
            </a:r>
            <a:r>
              <a:rPr lang="zh-CN" altLang="en-US"/>
              <a:t>约</a:t>
            </a:r>
            <a:r>
              <a:rPr lang="en-US" altLang="zh-CN"/>
              <a:t>18:12-19:16</a:t>
            </a:r>
            <a:r>
              <a:rPr lang="zh-CN" altLang="en-US"/>
              <a:t>公会的人不进衙门</a:t>
            </a:r>
            <a:r>
              <a:rPr lang="en-US" altLang="zh-CN" b="0"/>
              <a:t>)</a:t>
            </a:r>
            <a:endParaRPr lang="en-US" altLang="zh-CN" sz="2400" b="0"/>
          </a:p>
          <a:p>
            <a:r>
              <a:rPr lang="zh-CN" altLang="en-US" b="0"/>
              <a:t>                    </a:t>
            </a:r>
            <a:r>
              <a:rPr lang="en-US" altLang="zh-CN" b="0"/>
              <a:t>(</a:t>
            </a:r>
            <a:r>
              <a:rPr lang="zh-CN" altLang="en-US" b="0"/>
              <a:t>太</a:t>
            </a:r>
            <a:r>
              <a:rPr lang="en-US" altLang="zh-CN" b="0"/>
              <a:t>26:57-27:26,</a:t>
            </a:r>
            <a:r>
              <a:rPr lang="zh-CN" altLang="en-US" b="0"/>
              <a:t>可</a:t>
            </a:r>
            <a:r>
              <a:rPr lang="en-US" altLang="zh-CN" b="0"/>
              <a:t>14:53-15:15)</a:t>
            </a:r>
            <a:endParaRPr lang="en-US" altLang="zh-CN" sz="2400" b="0"/>
          </a:p>
          <a:p>
            <a:r>
              <a:rPr lang="en-US" altLang="zh-CN" sz="2400" b="0"/>
              <a:t>q3</a:t>
            </a:r>
          </a:p>
          <a:p>
            <a:r>
              <a:rPr lang="zh-CN" altLang="en-US" sz="2400" b="0"/>
              <a:t>被钉十字架</a:t>
            </a:r>
            <a:r>
              <a:rPr lang="en-US" altLang="zh-CN" b="0"/>
              <a:t>(</a:t>
            </a:r>
            <a:r>
              <a:rPr lang="zh-CN" altLang="en-US" b="0"/>
              <a:t>太</a:t>
            </a:r>
            <a:r>
              <a:rPr lang="en-US" altLang="zh-CN" b="0"/>
              <a:t>27:33-44,</a:t>
            </a:r>
            <a:r>
              <a:rPr lang="zh-CN" altLang="en-US"/>
              <a:t>可</a:t>
            </a:r>
            <a:r>
              <a:rPr lang="en-US" altLang="zh-CN"/>
              <a:t>15:22-32</a:t>
            </a:r>
            <a:r>
              <a:rPr lang="en-US" altLang="zh-CN" b="0"/>
              <a:t>,</a:t>
            </a:r>
            <a:r>
              <a:rPr lang="zh-CN" altLang="en-US" b="0"/>
              <a:t>路</a:t>
            </a:r>
            <a:r>
              <a:rPr lang="en-US" altLang="zh-CN" b="0"/>
              <a:t>23:33-43,</a:t>
            </a:r>
            <a:r>
              <a:rPr lang="zh-CN" altLang="en-US" b="0"/>
              <a:t>约</a:t>
            </a:r>
            <a:r>
              <a:rPr lang="en-US" altLang="zh-CN" b="0"/>
              <a:t>19:17-27)</a:t>
            </a:r>
            <a:endParaRPr lang="en-US" altLang="zh-CN" sz="2400" b="0"/>
          </a:p>
          <a:p>
            <a:r>
              <a:rPr lang="en-US" altLang="zh-CN" sz="2400" b="0"/>
              <a:t>q4</a:t>
            </a:r>
          </a:p>
          <a:p>
            <a:r>
              <a:rPr lang="zh-CN" altLang="en-US" sz="2400" b="0"/>
              <a:t>气绝</a:t>
            </a:r>
            <a:r>
              <a:rPr lang="en-US" altLang="zh-CN" b="0"/>
              <a:t>(</a:t>
            </a:r>
            <a:r>
              <a:rPr lang="zh-CN" altLang="en-US" b="0"/>
              <a:t>太</a:t>
            </a:r>
            <a:r>
              <a:rPr lang="en-US" altLang="zh-CN" b="0"/>
              <a:t>27:45-56,</a:t>
            </a:r>
            <a:r>
              <a:rPr lang="zh-CN" altLang="en-US"/>
              <a:t>可</a:t>
            </a:r>
            <a:r>
              <a:rPr lang="en-US" altLang="zh-CN"/>
              <a:t>15:33-39</a:t>
            </a:r>
            <a:r>
              <a:rPr lang="en-US" altLang="zh-CN" b="0"/>
              <a:t>,</a:t>
            </a:r>
            <a:r>
              <a:rPr lang="zh-CN" altLang="en-US" b="0"/>
              <a:t>路</a:t>
            </a:r>
            <a:r>
              <a:rPr lang="en-US" altLang="zh-CN" b="0"/>
              <a:t>23:44-48,</a:t>
            </a:r>
            <a:r>
              <a:rPr lang="zh-CN" altLang="en-US" b="0"/>
              <a:t>约</a:t>
            </a:r>
            <a:r>
              <a:rPr lang="en-US" altLang="zh-CN" b="0"/>
              <a:t>19:28-30)</a:t>
            </a:r>
            <a:endParaRPr lang="en-US" altLang="zh-CN" sz="2400" b="0"/>
          </a:p>
        </p:txBody>
      </p:sp>
      <p:graphicFrame>
        <p:nvGraphicFramePr>
          <p:cNvPr id="45077" name="Object 2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924800" y="1676400"/>
          <a:ext cx="914400" cy="885825"/>
        </p:xfrm>
        <a:graphic>
          <a:graphicData uri="http://schemas.openxmlformats.org/presentationml/2006/ole">
            <p:oleObj spid="_x0000_s45077" name="Presentation" showAsIcon="1" r:id="rId4" imgW="914400" imgH="885825" progId="PowerPoint.Show.8">
              <p:embed/>
            </p:oleObj>
          </a:graphicData>
        </a:graphic>
      </p:graphicFrame>
      <p:graphicFrame>
        <p:nvGraphicFramePr>
          <p:cNvPr id="45078" name="Object 28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934200" y="4495800"/>
          <a:ext cx="914400" cy="885825"/>
        </p:xfrm>
        <a:graphic>
          <a:graphicData uri="http://schemas.openxmlformats.org/presentationml/2006/ole">
            <p:oleObj spid="_x0000_s45078" name="Presentation" showAsIcon="1" r:id="rId5" imgW="914400" imgH="885825" progId="PowerPoint.Show.8">
              <p:embed/>
            </p:oleObj>
          </a:graphicData>
        </a:graphic>
      </p:graphicFrame>
      <p:graphicFrame>
        <p:nvGraphicFramePr>
          <p:cNvPr id="45079" name="Object 29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848600" y="5486400"/>
          <a:ext cx="914400" cy="885825"/>
        </p:xfrm>
        <a:graphic>
          <a:graphicData uri="http://schemas.openxmlformats.org/presentationml/2006/ole">
            <p:oleObj spid="_x0000_s45079" name="Presentation" showAsIcon="1" r:id="rId6" imgW="914400" imgH="885825" progId="PowerPoint.Show.8">
              <p:embed/>
            </p:oleObj>
          </a:graphicData>
        </a:graphic>
      </p:graphicFrame>
      <p:graphicFrame>
        <p:nvGraphicFramePr>
          <p:cNvPr id="45080" name="Object 30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8229600" y="2895600"/>
          <a:ext cx="914400" cy="885825"/>
        </p:xfrm>
        <a:graphic>
          <a:graphicData uri="http://schemas.openxmlformats.org/presentationml/2006/ole">
            <p:oleObj spid="_x0000_s45080" name="Presentation" showAsIcon="1" r:id="rId7" imgW="914400" imgH="885825" progId="PowerPoint.Show.8">
              <p:embed/>
            </p:oleObj>
          </a:graphicData>
        </a:graphic>
      </p:graphicFrame>
      <p:graphicFrame>
        <p:nvGraphicFramePr>
          <p:cNvPr id="45081" name="Object 2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581400" y="3505200"/>
          <a:ext cx="914400" cy="885825"/>
        </p:xfrm>
        <a:graphic>
          <a:graphicData uri="http://schemas.openxmlformats.org/presentationml/2006/ole">
            <p:oleObj spid="_x0000_s45081" name="Presentation" showAsIcon="1" r:id="rId8" imgW="914400" imgH="885825" progId="PowerPoint.Show.8">
              <p:embed/>
            </p:oleObj>
          </a:graphicData>
        </a:graphic>
      </p:graphicFrame>
      <p:sp>
        <p:nvSpPr>
          <p:cNvPr id="45103" name="Text Box 30"/>
          <p:cNvSpPr txBox="1">
            <a:spLocks noChangeArrowheads="1"/>
          </p:cNvSpPr>
          <p:nvPr/>
        </p:nvSpPr>
        <p:spPr bwMode="auto">
          <a:xfrm>
            <a:off x="3352800" y="762000"/>
            <a:ext cx="3705225" cy="9445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/>
              <a:t>四福音</a:t>
            </a:r>
            <a:r>
              <a:rPr lang="en-US" altLang="zh-CN"/>
              <a:t>,</a:t>
            </a:r>
            <a:r>
              <a:rPr lang="zh-CN" altLang="en-US"/>
              <a:t>逾越节和除酵节已通用</a:t>
            </a:r>
            <a:r>
              <a:rPr lang="en-US" altLang="zh-CN"/>
              <a:t>:</a:t>
            </a:r>
          </a:p>
          <a:p>
            <a:r>
              <a:rPr lang="zh-CN" altLang="en-US"/>
              <a:t>可</a:t>
            </a:r>
            <a:r>
              <a:rPr lang="en-US" altLang="zh-CN"/>
              <a:t>14:1 </a:t>
            </a:r>
            <a:r>
              <a:rPr lang="zh-CN" altLang="en-US"/>
              <a:t>过两天是逾越节又是除酵节</a:t>
            </a:r>
          </a:p>
          <a:p>
            <a:r>
              <a:rPr lang="zh-CN" altLang="en-US"/>
              <a:t>路</a:t>
            </a:r>
            <a:r>
              <a:rPr lang="en-US" altLang="zh-CN"/>
              <a:t>22:1 </a:t>
            </a:r>
            <a:r>
              <a:rPr lang="zh-CN" altLang="en-US"/>
              <a:t>除酵节又名逾越节近了</a:t>
            </a:r>
          </a:p>
        </p:txBody>
      </p:sp>
      <p:graphicFrame>
        <p:nvGraphicFramePr>
          <p:cNvPr id="45083" name="Object 3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705600" y="3505200"/>
          <a:ext cx="914400" cy="885825"/>
        </p:xfrm>
        <a:graphic>
          <a:graphicData uri="http://schemas.openxmlformats.org/presentationml/2006/ole">
            <p:oleObj spid="_x0000_s45083" name="Presentation" showAsIcon="1" r:id="rId9" imgW="914400" imgH="885825" progId="PowerPoint.Show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487363"/>
          </a:xfrm>
        </p:spPr>
        <p:txBody>
          <a:bodyPr/>
          <a:lstStyle/>
          <a:p>
            <a:pPr eaLnBrk="1" hangingPunct="1"/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正月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14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日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:  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主受难与埋葬 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约翰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19:31-37)</a:t>
            </a:r>
          </a:p>
        </p:txBody>
      </p:sp>
      <p:graphicFrame>
        <p:nvGraphicFramePr>
          <p:cNvPr id="11267" name="Group 3"/>
          <p:cNvGraphicFramePr>
            <a:graphicFrameLocks noGrp="1"/>
          </p:cNvGraphicFramePr>
          <p:nvPr>
            <p:ph sz="half" idx="4294967295"/>
          </p:nvPr>
        </p:nvGraphicFramePr>
        <p:xfrm>
          <a:off x="533400" y="838200"/>
          <a:ext cx="2743200" cy="5122863"/>
        </p:xfrm>
        <a:graphic>
          <a:graphicData uri="http://schemas.openxmlformats.org/drawingml/2006/table">
            <a:tbl>
              <a:tblPr/>
              <a:tblGrid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</a:tblGrid>
              <a:tr h="685800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14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预备日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15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安息日</a:t>
                      </a:r>
                      <a:endParaRPr kumimoji="0" lang="en-US" altLang="zh-CN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03663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359" name="Object 7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838200" y="3657600"/>
          <a:ext cx="731838" cy="709613"/>
        </p:xfrm>
        <a:graphic>
          <a:graphicData uri="http://schemas.openxmlformats.org/presentationml/2006/ole">
            <p:oleObj spid="_x0000_s47133" name="Presentation" showAsIcon="1" r:id="rId4" imgW="914400" imgH="885825" progId="PowerPoint.Show.8">
              <p:embed/>
            </p:oleObj>
          </a:graphicData>
        </a:graphic>
      </p:graphicFrame>
      <p:sp>
        <p:nvSpPr>
          <p:cNvPr id="11294" name="Text Box 30"/>
          <p:cNvSpPr txBox="1">
            <a:spLocks noChangeArrowheads="1"/>
          </p:cNvSpPr>
          <p:nvPr/>
        </p:nvSpPr>
        <p:spPr bwMode="auto">
          <a:xfrm>
            <a:off x="609600" y="2057400"/>
            <a:ext cx="1171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400"/>
              <a:t>下午</a:t>
            </a:r>
            <a:r>
              <a:rPr lang="en-US" altLang="zh-CN" sz="1400"/>
              <a:t>3</a:t>
            </a:r>
            <a:r>
              <a:rPr lang="zh-CN" altLang="en-US" sz="1400"/>
              <a:t>时气绝</a:t>
            </a:r>
            <a:endParaRPr lang="zh-CN" altLang="en-US" sz="1400" b="0"/>
          </a:p>
        </p:txBody>
      </p:sp>
      <p:graphicFrame>
        <p:nvGraphicFramePr>
          <p:cNvPr id="11295" name="Object 29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838200" y="2362200"/>
          <a:ext cx="731838" cy="709613"/>
        </p:xfrm>
        <a:graphic>
          <a:graphicData uri="http://schemas.openxmlformats.org/presentationml/2006/ole">
            <p:oleObj spid="_x0000_s47135" name="Presentation" showAsIcon="1" r:id="rId5" imgW="914400" imgH="885825" progId="PowerPoint.Show.8">
              <p:embed/>
            </p:oleObj>
          </a:graphicData>
        </a:graphic>
      </p:graphicFrame>
      <p:sp>
        <p:nvSpPr>
          <p:cNvPr id="11296" name="Text Box 32"/>
          <p:cNvSpPr txBox="1">
            <a:spLocks noChangeArrowheads="1"/>
          </p:cNvSpPr>
          <p:nvPr/>
        </p:nvSpPr>
        <p:spPr bwMode="auto">
          <a:xfrm>
            <a:off x="609600" y="2895600"/>
            <a:ext cx="12700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/>
              <a:t>正月</a:t>
            </a:r>
            <a:r>
              <a:rPr lang="en-US" altLang="zh-CN" sz="1400"/>
              <a:t>15</a:t>
            </a:r>
            <a:r>
              <a:rPr lang="zh-CN" altLang="en-US" sz="1400"/>
              <a:t>日开始</a:t>
            </a:r>
          </a:p>
          <a:p>
            <a:r>
              <a:rPr lang="zh-CN" altLang="en-US" sz="1400"/>
              <a:t>之前安葬完毕</a:t>
            </a:r>
          </a:p>
          <a:p>
            <a:r>
              <a:rPr lang="en-US" altLang="zh-CN" sz="1400"/>
              <a:t>(</a:t>
            </a:r>
            <a:r>
              <a:rPr lang="zh-CN" altLang="en-US" sz="1400"/>
              <a:t>红线表示</a:t>
            </a:r>
            <a:r>
              <a:rPr lang="en-US" altLang="zh-CN" sz="1400"/>
              <a:t>)</a:t>
            </a:r>
          </a:p>
        </p:txBody>
      </p:sp>
      <p:sp>
        <p:nvSpPr>
          <p:cNvPr id="11297" name="Text Box 33"/>
          <p:cNvSpPr txBox="1">
            <a:spLocks noChangeArrowheads="1"/>
          </p:cNvSpPr>
          <p:nvPr/>
        </p:nvSpPr>
        <p:spPr bwMode="auto">
          <a:xfrm>
            <a:off x="4114800" y="685800"/>
            <a:ext cx="3581400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>
                <a:solidFill>
                  <a:srgbClr val="0000FF"/>
                </a:solidFill>
              </a:rPr>
              <a:t>妇女们全程跟随</a:t>
            </a:r>
            <a:r>
              <a:rPr lang="en-US" altLang="zh-CN"/>
              <a:t>:</a:t>
            </a:r>
          </a:p>
          <a:p>
            <a:r>
              <a:rPr lang="zh-CN" altLang="en-US" b="0"/>
              <a:t>站在耶稣十字架旁边的</a:t>
            </a:r>
            <a:r>
              <a:rPr lang="en-US" altLang="zh-CN" b="0"/>
              <a:t>,</a:t>
            </a:r>
            <a:r>
              <a:rPr lang="zh-CN" altLang="en-US" b="0"/>
              <a:t>有</a:t>
            </a:r>
            <a:r>
              <a:rPr lang="zh-CN" altLang="en-US"/>
              <a:t>他母亲</a:t>
            </a:r>
            <a:r>
              <a:rPr lang="zh-CN" altLang="en-US" b="0"/>
              <a:t>与他母亲的姊妹</a:t>
            </a:r>
            <a:r>
              <a:rPr lang="en-US" altLang="zh-CN" b="0"/>
              <a:t>,</a:t>
            </a:r>
            <a:r>
              <a:rPr lang="zh-CN" altLang="en-US" b="0"/>
              <a:t>并革罗罢的妻子马利亚</a:t>
            </a:r>
            <a:r>
              <a:rPr lang="en-US" altLang="zh-CN" b="0"/>
              <a:t>,</a:t>
            </a:r>
            <a:r>
              <a:rPr lang="zh-CN" altLang="en-US" b="0"/>
              <a:t>和抹大拉的马利亚 </a:t>
            </a:r>
            <a:r>
              <a:rPr lang="en-US" altLang="zh-CN" b="0"/>
              <a:t>(</a:t>
            </a:r>
            <a:r>
              <a:rPr lang="zh-CN" altLang="en-US" b="0"/>
              <a:t>约翰</a:t>
            </a:r>
            <a:r>
              <a:rPr lang="en-US" altLang="zh-CN" b="0"/>
              <a:t>19:25, </a:t>
            </a:r>
            <a:r>
              <a:rPr lang="zh-CN" altLang="en-US" b="0"/>
              <a:t>断气前</a:t>
            </a:r>
            <a:r>
              <a:rPr lang="en-US" altLang="zh-CN" b="0"/>
              <a:t>)</a:t>
            </a:r>
          </a:p>
          <a:p>
            <a:endParaRPr lang="en-US" altLang="en-US" b="0"/>
          </a:p>
          <a:p>
            <a:r>
              <a:rPr lang="zh-CN" altLang="en-US" b="0"/>
              <a:t>   还有些妇女远远的观看</a:t>
            </a:r>
            <a:r>
              <a:rPr lang="en-US" altLang="zh-CN" b="0"/>
              <a:t>,</a:t>
            </a:r>
            <a:r>
              <a:rPr lang="zh-CN" altLang="en-US" b="0"/>
              <a:t>内中有抹大拉的马利亚</a:t>
            </a:r>
            <a:r>
              <a:rPr lang="en-US" altLang="zh-CN" b="0"/>
              <a:t>,</a:t>
            </a:r>
            <a:r>
              <a:rPr lang="zh-CN" altLang="en-US"/>
              <a:t>又有小雅各和约西的母亲马利亚</a:t>
            </a:r>
            <a:r>
              <a:rPr lang="en-US" altLang="zh-CN" b="0"/>
              <a:t>, </a:t>
            </a:r>
            <a:r>
              <a:rPr lang="zh-CN" altLang="en-US" b="0"/>
              <a:t>并有撒罗米</a:t>
            </a:r>
            <a:r>
              <a:rPr lang="en-US" altLang="zh-CN" b="0"/>
              <a:t>,</a:t>
            </a:r>
            <a:r>
              <a:rPr lang="zh-CN" altLang="en-US" b="0"/>
              <a:t> </a:t>
            </a:r>
            <a:r>
              <a:rPr lang="zh-CN" altLang="en-US"/>
              <a:t>就是耶稣在加利利的时候</a:t>
            </a:r>
            <a:r>
              <a:rPr lang="en-US" altLang="zh-CN" b="0"/>
              <a:t>, </a:t>
            </a:r>
            <a:r>
              <a:rPr lang="zh-CN" altLang="en-US" b="0"/>
              <a:t>跟随他</a:t>
            </a:r>
            <a:r>
              <a:rPr lang="en-US" altLang="zh-CN" b="0"/>
              <a:t>, </a:t>
            </a:r>
            <a:r>
              <a:rPr lang="zh-CN" altLang="en-US" b="0"/>
              <a:t>服事他的</a:t>
            </a:r>
            <a:r>
              <a:rPr lang="zh-CN" altLang="en-US"/>
              <a:t>那些人</a:t>
            </a:r>
            <a:r>
              <a:rPr lang="en-US" altLang="zh-CN" b="0"/>
              <a:t>, </a:t>
            </a:r>
            <a:r>
              <a:rPr lang="zh-CN" altLang="en-US"/>
              <a:t>还有同耶稣上耶路撒冷的</a:t>
            </a:r>
            <a:r>
              <a:rPr lang="en-US" altLang="zh-CN" b="0"/>
              <a:t>, </a:t>
            </a:r>
            <a:r>
              <a:rPr lang="zh-CN" altLang="en-US"/>
              <a:t>好些妇女</a:t>
            </a:r>
            <a:r>
              <a:rPr lang="zh-CN" altLang="en-US" b="0"/>
              <a:t>在那里观看 </a:t>
            </a:r>
            <a:r>
              <a:rPr lang="en-US" altLang="zh-CN" b="0"/>
              <a:t>(</a:t>
            </a:r>
            <a:r>
              <a:rPr lang="zh-CN" altLang="en-US" b="0"/>
              <a:t>马可</a:t>
            </a:r>
            <a:r>
              <a:rPr lang="en-US" altLang="zh-CN" b="0"/>
              <a:t>15:40-41,</a:t>
            </a:r>
            <a:r>
              <a:rPr lang="zh-CN" altLang="en-US" b="0"/>
              <a:t>断气后</a:t>
            </a:r>
            <a:r>
              <a:rPr lang="en-US" altLang="zh-CN" b="0"/>
              <a:t>)</a:t>
            </a:r>
          </a:p>
          <a:p>
            <a:endParaRPr lang="en-US" altLang="zh-CN" b="0"/>
          </a:p>
          <a:p>
            <a:r>
              <a:rPr lang="zh-CN" altLang="en-US" b="0"/>
              <a:t>约瑟买了细麻布</a:t>
            </a:r>
            <a:r>
              <a:rPr lang="en-US" altLang="zh-CN" b="0"/>
              <a:t>,</a:t>
            </a:r>
            <a:r>
              <a:rPr lang="zh-CN" altLang="en-US" b="0"/>
              <a:t>把耶稣取下来</a:t>
            </a:r>
            <a:r>
              <a:rPr lang="en-US" altLang="zh-CN" b="0"/>
              <a:t>,</a:t>
            </a:r>
            <a:r>
              <a:rPr lang="zh-CN" altLang="en-US" b="0"/>
              <a:t>用细麻布裹好</a:t>
            </a:r>
            <a:r>
              <a:rPr lang="en-US" altLang="zh-CN" b="0"/>
              <a:t>,</a:t>
            </a:r>
            <a:r>
              <a:rPr lang="zh-CN" altLang="en-US" b="0"/>
              <a:t>安放在磐石鑿出来的坟墓里</a:t>
            </a:r>
            <a:r>
              <a:rPr lang="en-US" altLang="zh-CN" b="0"/>
              <a:t>,</a:t>
            </a:r>
            <a:r>
              <a:rPr lang="zh-CN" altLang="en-US" b="0"/>
              <a:t>又辊过一块大石头来挡住墓门</a:t>
            </a:r>
            <a:r>
              <a:rPr lang="en-US" altLang="zh-CN" b="0"/>
              <a:t>,</a:t>
            </a:r>
            <a:r>
              <a:rPr lang="zh-CN" altLang="en-US"/>
              <a:t>抹大拉的马利亚</a:t>
            </a:r>
            <a:r>
              <a:rPr lang="en-US" altLang="zh-CN"/>
              <a:t>,</a:t>
            </a:r>
            <a:r>
              <a:rPr lang="zh-CN" altLang="en-US"/>
              <a:t>和约西的母亲马利亚都看见安放祂的地方</a:t>
            </a:r>
            <a:r>
              <a:rPr lang="en-US" altLang="zh-CN" b="0"/>
              <a:t>(</a:t>
            </a:r>
            <a:r>
              <a:rPr lang="zh-CN" altLang="en-US" b="0"/>
              <a:t>马可</a:t>
            </a:r>
            <a:r>
              <a:rPr lang="en-US" altLang="zh-CN" b="0"/>
              <a:t>15:46-47, </a:t>
            </a:r>
            <a:r>
              <a:rPr lang="zh-CN" altLang="en-US" b="0"/>
              <a:t>埋葬完毕</a:t>
            </a:r>
            <a:r>
              <a:rPr lang="en-US" altLang="zh-CN" b="0"/>
              <a:t>)</a:t>
            </a:r>
          </a:p>
        </p:txBody>
      </p:sp>
      <p:sp>
        <p:nvSpPr>
          <p:cNvPr id="11298" name="Text Box 34"/>
          <p:cNvSpPr txBox="1">
            <a:spLocks noChangeArrowheads="1"/>
          </p:cNvSpPr>
          <p:nvPr/>
        </p:nvSpPr>
        <p:spPr bwMode="auto">
          <a:xfrm>
            <a:off x="685800" y="4191000"/>
            <a:ext cx="107315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0000FF"/>
                </a:solidFill>
              </a:rPr>
              <a:t>从受苦路</a:t>
            </a:r>
            <a:r>
              <a:rPr lang="en-US" altLang="zh-CN" sz="1400">
                <a:solidFill>
                  <a:srgbClr val="0000FF"/>
                </a:solidFill>
              </a:rPr>
              <a:t>,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到受难</a:t>
            </a:r>
            <a:r>
              <a:rPr lang="en-US" altLang="zh-CN" sz="1400">
                <a:solidFill>
                  <a:srgbClr val="0000FF"/>
                </a:solidFill>
              </a:rPr>
              <a:t>,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再到埋葬</a:t>
            </a:r>
            <a:r>
              <a:rPr lang="en-US" altLang="zh-CN" sz="1400">
                <a:solidFill>
                  <a:srgbClr val="0000FF"/>
                </a:solidFill>
              </a:rPr>
              <a:t>,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妇女们全程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跟随主</a:t>
            </a:r>
          </a:p>
        </p:txBody>
      </p:sp>
      <p:sp>
        <p:nvSpPr>
          <p:cNvPr id="11299" name="Text Box 35"/>
          <p:cNvSpPr txBox="1">
            <a:spLocks noChangeArrowheads="1"/>
          </p:cNvSpPr>
          <p:nvPr/>
        </p:nvSpPr>
        <p:spPr bwMode="auto">
          <a:xfrm>
            <a:off x="1828800" y="2057400"/>
            <a:ext cx="1447800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400"/>
              <a:t>那安息日是个</a:t>
            </a:r>
          </a:p>
          <a:p>
            <a:r>
              <a:rPr lang="zh-CN" altLang="en-US" sz="1400"/>
              <a:t>大日</a:t>
            </a:r>
            <a:r>
              <a:rPr lang="en-US" altLang="zh-CN" sz="1400" b="0"/>
              <a:t>:</a:t>
            </a:r>
          </a:p>
          <a:p>
            <a:endParaRPr lang="en-US" altLang="zh-CN" sz="700" b="0"/>
          </a:p>
          <a:p>
            <a:r>
              <a:rPr lang="zh-CN" altLang="en-US" sz="1400"/>
              <a:t>以色列所有男子</a:t>
            </a:r>
          </a:p>
          <a:p>
            <a:r>
              <a:rPr lang="zh-CN" altLang="en-US" sz="1400"/>
              <a:t>在除酵节</a:t>
            </a:r>
            <a:r>
              <a:rPr lang="en-US" altLang="zh-CN" sz="1400"/>
              <a:t>, </a:t>
            </a:r>
            <a:r>
              <a:rPr lang="zh-CN" altLang="en-US" sz="1400"/>
              <a:t>五旬节</a:t>
            </a:r>
            <a:r>
              <a:rPr lang="en-US" altLang="zh-CN" sz="1400"/>
              <a:t>, </a:t>
            </a:r>
            <a:r>
              <a:rPr lang="zh-CN" altLang="en-US" sz="1400"/>
              <a:t>住棚节</a:t>
            </a:r>
            <a:r>
              <a:rPr lang="en-US" altLang="zh-CN" sz="1400"/>
              <a:t>, </a:t>
            </a:r>
            <a:r>
              <a:rPr lang="zh-CN" altLang="en-US" sz="1400"/>
              <a:t>皆往</a:t>
            </a:r>
          </a:p>
          <a:p>
            <a:r>
              <a:rPr lang="zh-CN" altLang="en-US" sz="1400"/>
              <a:t>耶路撒冷过节</a:t>
            </a:r>
          </a:p>
          <a:p>
            <a:r>
              <a:rPr lang="en-US" altLang="zh-CN" sz="1400"/>
              <a:t>(</a:t>
            </a:r>
            <a:r>
              <a:rPr lang="zh-CN" altLang="en-US" sz="1400"/>
              <a:t>申</a:t>
            </a:r>
            <a:r>
              <a:rPr lang="en-US" altLang="zh-CN" sz="1400"/>
              <a:t>16:16)</a:t>
            </a:r>
          </a:p>
          <a:p>
            <a:endParaRPr lang="zh-CN" altLang="en-US" sz="700"/>
          </a:p>
          <a:p>
            <a:r>
              <a:rPr lang="zh-CN" altLang="en-US" sz="1400"/>
              <a:t>这三大节期</a:t>
            </a:r>
            <a:r>
              <a:rPr lang="en-US" altLang="zh-CN" sz="1400"/>
              <a:t>,</a:t>
            </a:r>
          </a:p>
          <a:p>
            <a:r>
              <a:rPr lang="zh-CN" altLang="en-US" sz="1400"/>
              <a:t>大祭司和全体祭司</a:t>
            </a:r>
            <a:r>
              <a:rPr lang="en-US" altLang="zh-CN" sz="1400"/>
              <a:t>, </a:t>
            </a:r>
            <a:r>
              <a:rPr lang="zh-CN" altLang="en-US" sz="1400"/>
              <a:t>不分班次都在耶路撒冷</a:t>
            </a:r>
            <a:r>
              <a:rPr lang="en-US" altLang="zh-CN" sz="1400"/>
              <a:t>, </a:t>
            </a:r>
            <a:r>
              <a:rPr lang="zh-CN" altLang="en-US" sz="1400"/>
              <a:t>抽签供职</a:t>
            </a:r>
            <a:r>
              <a:rPr lang="en-US" altLang="zh-CN" sz="1400"/>
              <a:t>(</a:t>
            </a:r>
            <a:r>
              <a:rPr lang="zh-CN" altLang="en-US" sz="1400"/>
              <a:t>祭司皆</a:t>
            </a:r>
          </a:p>
          <a:p>
            <a:r>
              <a:rPr lang="zh-CN" altLang="en-US" sz="1400"/>
              <a:t>亚伦家族的男子</a:t>
            </a:r>
            <a:r>
              <a:rPr lang="en-US" altLang="zh-CN" sz="1400"/>
              <a:t>)</a:t>
            </a:r>
          </a:p>
          <a:p>
            <a:endParaRPr lang="zh-CN" altLang="en-US" sz="1400"/>
          </a:p>
        </p:txBody>
      </p:sp>
      <p:sp>
        <p:nvSpPr>
          <p:cNvPr id="11300" name="Line 36"/>
          <p:cNvSpPr>
            <a:spLocks noChangeShapeType="1"/>
          </p:cNvSpPr>
          <p:nvPr/>
        </p:nvSpPr>
        <p:spPr bwMode="auto">
          <a:xfrm>
            <a:off x="1828800" y="838200"/>
            <a:ext cx="0" cy="1219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1301" name="Object 37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838200" y="5334000"/>
          <a:ext cx="731838" cy="709613"/>
        </p:xfrm>
        <a:graphic>
          <a:graphicData uri="http://schemas.openxmlformats.org/presentationml/2006/ole">
            <p:oleObj spid="_x0000_s47141" name="Presentation" showAsIcon="1" r:id="rId6" imgW="914400" imgH="885960" progId="PowerPoint.Show.8">
              <p:embed/>
            </p:oleObj>
          </a:graphicData>
        </a:graphic>
      </p:graphicFrame>
      <p:graphicFrame>
        <p:nvGraphicFramePr>
          <p:cNvPr id="47142" name="Object 38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696200" y="3505200"/>
          <a:ext cx="731838" cy="709613"/>
        </p:xfrm>
        <a:graphic>
          <a:graphicData uri="http://schemas.openxmlformats.org/presentationml/2006/ole">
            <p:oleObj spid="_x0000_s47142" name="Presentation" showAsIcon="1" r:id="rId7" imgW="914400" imgH="885960" progId="PowerPoint.Show.8">
              <p:embed/>
            </p:oleObj>
          </a:graphicData>
        </a:graphic>
      </p:graphicFrame>
      <p:graphicFrame>
        <p:nvGraphicFramePr>
          <p:cNvPr id="47143" name="Object 136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752600" y="5257800"/>
          <a:ext cx="731838" cy="709613"/>
        </p:xfrm>
        <a:graphic>
          <a:graphicData uri="http://schemas.openxmlformats.org/presentationml/2006/ole">
            <p:oleObj spid="_x0000_s47143" name="Presentation" showAsIcon="1" r:id="rId8" imgW="914400" imgH="885960" progId="PowerPoint.Show.8">
              <p:embed/>
            </p:oleObj>
          </a:graphicData>
        </a:graphic>
      </p:graphicFrame>
      <p:graphicFrame>
        <p:nvGraphicFramePr>
          <p:cNvPr id="47144" name="Object 40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667000" y="5257800"/>
          <a:ext cx="731838" cy="709613"/>
        </p:xfrm>
        <a:graphic>
          <a:graphicData uri="http://schemas.openxmlformats.org/presentationml/2006/ole">
            <p:oleObj spid="_x0000_s47144" name="Presentation" showAsIcon="1" r:id="rId9" imgW="914400" imgH="885960" progId="PowerPoint.Show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16401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6401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94" grpId="0"/>
      <p:bldP spid="11296" grpId="0"/>
      <p:bldP spid="11297" grpId="0"/>
      <p:bldP spid="11298" grpId="0"/>
      <p:bldP spid="11299" grpId="0"/>
      <p:bldP spid="1130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3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52400"/>
            <a:ext cx="7696200" cy="563563"/>
          </a:xfrm>
        </p:spPr>
        <p:txBody>
          <a:bodyPr/>
          <a:lstStyle/>
          <a:p>
            <a:pPr eaLnBrk="1" hangingPunct="1"/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正月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15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日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:  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祭司长等人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加强封锁主耶稣的坟墓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马太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27:62-66)</a:t>
            </a:r>
          </a:p>
        </p:txBody>
      </p:sp>
      <p:graphicFrame>
        <p:nvGraphicFramePr>
          <p:cNvPr id="12291" name="Group 3"/>
          <p:cNvGraphicFramePr>
            <a:graphicFrameLocks noGrp="1"/>
          </p:cNvGraphicFramePr>
          <p:nvPr>
            <p:ph idx="4294967295"/>
          </p:nvPr>
        </p:nvGraphicFramePr>
        <p:xfrm>
          <a:off x="457200" y="990600"/>
          <a:ext cx="6858000" cy="5110163"/>
        </p:xfrm>
        <a:graphic>
          <a:graphicData uri="http://schemas.openxmlformats.org/drawingml/2006/table">
            <a:tbl>
              <a:tblPr/>
              <a:tblGrid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</a:tblGrid>
              <a:tr h="1249363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14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预备日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15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安息日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Microsoft YaHei" pitchFamily="34" charset="-122"/>
                          <a:ea typeface="Microsoft YaHei" pitchFamily="34" charset="-122"/>
                        </a:rPr>
                        <a:t>16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Microsoft YaHei" pitchFamily="34" charset="-122"/>
                          <a:ea typeface="Microsoft YaHei" pitchFamily="34" charset="-122"/>
                        </a:rPr>
                        <a:t>17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Microsoft YaHei" pitchFamily="34" charset="-122"/>
                          <a:ea typeface="Microsoft YaHei" pitchFamily="34" charset="-122"/>
                        </a:rPr>
                        <a:t>18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70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433763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DD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DDD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DDDD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DD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DDD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DDDD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DD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DDD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9292" name="Text Box 64"/>
          <p:cNvSpPr txBox="1">
            <a:spLocks noChangeArrowheads="1"/>
          </p:cNvSpPr>
          <p:nvPr/>
        </p:nvSpPr>
        <p:spPr bwMode="auto">
          <a:xfrm>
            <a:off x="2346325" y="5954713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en-US" sz="1400" b="0"/>
          </a:p>
        </p:txBody>
      </p:sp>
      <p:sp>
        <p:nvSpPr>
          <p:cNvPr id="49293" name="Text Box 65"/>
          <p:cNvSpPr txBox="1">
            <a:spLocks noChangeArrowheads="1"/>
          </p:cNvSpPr>
          <p:nvPr/>
        </p:nvSpPr>
        <p:spPr bwMode="auto">
          <a:xfrm>
            <a:off x="1584325" y="6640513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en-US" sz="1400" b="0"/>
          </a:p>
        </p:txBody>
      </p:sp>
      <p:sp>
        <p:nvSpPr>
          <p:cNvPr id="49294" name="Rectangle 66"/>
          <p:cNvSpPr>
            <a:spLocks noChangeArrowheads="1"/>
          </p:cNvSpPr>
          <p:nvPr/>
        </p:nvSpPr>
        <p:spPr bwMode="auto">
          <a:xfrm>
            <a:off x="533400" y="2667000"/>
            <a:ext cx="1171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/>
              <a:t>下午</a:t>
            </a:r>
            <a:r>
              <a:rPr lang="en-US" altLang="zh-CN" sz="1400"/>
              <a:t>3</a:t>
            </a:r>
            <a:r>
              <a:rPr lang="zh-CN" altLang="en-US" sz="1400"/>
              <a:t>时气绝</a:t>
            </a:r>
          </a:p>
        </p:txBody>
      </p:sp>
      <p:graphicFrame>
        <p:nvGraphicFramePr>
          <p:cNvPr id="49218" name="Object 29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62000" y="2971800"/>
          <a:ext cx="731838" cy="709613"/>
        </p:xfrm>
        <a:graphic>
          <a:graphicData uri="http://schemas.openxmlformats.org/presentationml/2006/ole">
            <p:oleObj spid="_x0000_s49218" name="Presentation" showAsIcon="1" r:id="rId4" imgW="914400" imgH="885825" progId="PowerPoint.Show.8">
              <p:embed/>
            </p:oleObj>
          </a:graphicData>
        </a:graphic>
      </p:graphicFrame>
      <p:sp>
        <p:nvSpPr>
          <p:cNvPr id="49295" name="Text Box 68"/>
          <p:cNvSpPr txBox="1">
            <a:spLocks noChangeArrowheads="1"/>
          </p:cNvSpPr>
          <p:nvPr/>
        </p:nvSpPr>
        <p:spPr bwMode="auto">
          <a:xfrm>
            <a:off x="533400" y="3429000"/>
            <a:ext cx="12700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/>
              <a:t>正月</a:t>
            </a:r>
            <a:r>
              <a:rPr lang="en-US" altLang="zh-CN" sz="1400"/>
              <a:t>15</a:t>
            </a:r>
            <a:r>
              <a:rPr lang="zh-CN" altLang="en-US" sz="1400"/>
              <a:t>日开始</a:t>
            </a:r>
          </a:p>
          <a:p>
            <a:r>
              <a:rPr lang="zh-CN" altLang="en-US" sz="1400"/>
              <a:t>之前安葬完毕</a:t>
            </a:r>
          </a:p>
        </p:txBody>
      </p:sp>
      <p:graphicFrame>
        <p:nvGraphicFramePr>
          <p:cNvPr id="49220" name="Object 7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62000" y="3962400"/>
          <a:ext cx="731838" cy="709613"/>
        </p:xfrm>
        <a:graphic>
          <a:graphicData uri="http://schemas.openxmlformats.org/presentationml/2006/ole">
            <p:oleObj spid="_x0000_s49220" name="Presentation" showAsIcon="1" r:id="rId5" imgW="914400" imgH="885825" progId="PowerPoint.Show.8">
              <p:embed/>
            </p:oleObj>
          </a:graphicData>
        </a:graphic>
      </p:graphicFrame>
      <p:sp>
        <p:nvSpPr>
          <p:cNvPr id="49296" name="Text Box 70"/>
          <p:cNvSpPr txBox="1">
            <a:spLocks noChangeArrowheads="1"/>
          </p:cNvSpPr>
          <p:nvPr/>
        </p:nvSpPr>
        <p:spPr bwMode="auto">
          <a:xfrm>
            <a:off x="609600" y="4419600"/>
            <a:ext cx="107315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0000FF"/>
                </a:solidFill>
              </a:rPr>
              <a:t>从受苦路</a:t>
            </a:r>
            <a:r>
              <a:rPr lang="en-US" altLang="zh-CN" sz="1400">
                <a:solidFill>
                  <a:srgbClr val="0000FF"/>
                </a:solidFill>
              </a:rPr>
              <a:t>,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到受难</a:t>
            </a:r>
            <a:r>
              <a:rPr lang="en-US" altLang="zh-CN" sz="1400">
                <a:solidFill>
                  <a:srgbClr val="0000FF"/>
                </a:solidFill>
              </a:rPr>
              <a:t>,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再到埋葬</a:t>
            </a:r>
            <a:r>
              <a:rPr lang="en-US" altLang="zh-CN" sz="1400">
                <a:solidFill>
                  <a:srgbClr val="0000FF"/>
                </a:solidFill>
              </a:rPr>
              <a:t>,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妇女们全程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跟随主</a:t>
            </a:r>
          </a:p>
        </p:txBody>
      </p:sp>
      <p:sp>
        <p:nvSpPr>
          <p:cNvPr id="2" name="Text Box 71"/>
          <p:cNvSpPr txBox="1">
            <a:spLocks noChangeArrowheads="1"/>
          </p:cNvSpPr>
          <p:nvPr/>
        </p:nvSpPr>
        <p:spPr bwMode="auto">
          <a:xfrm>
            <a:off x="1828800" y="3581400"/>
            <a:ext cx="144780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400"/>
              <a:t>预备日的第二天</a:t>
            </a:r>
            <a:r>
              <a:rPr lang="en-US" altLang="zh-CN" sz="1400"/>
              <a:t>,</a:t>
            </a:r>
            <a:r>
              <a:rPr lang="zh-CN" altLang="en-US" sz="1400"/>
              <a:t>祭司长</a:t>
            </a:r>
            <a:r>
              <a:rPr lang="en-US" altLang="zh-CN" sz="1400"/>
              <a:t>,</a:t>
            </a:r>
            <a:r>
              <a:rPr lang="zh-CN" altLang="en-US" sz="1400"/>
              <a:t>法利赛人</a:t>
            </a:r>
            <a:r>
              <a:rPr lang="en-US" altLang="zh-CN" sz="1400"/>
              <a:t>,</a:t>
            </a:r>
            <a:r>
              <a:rPr lang="zh-CN" altLang="en-US" sz="1400"/>
              <a:t>要求彼拉多</a:t>
            </a:r>
            <a:r>
              <a:rPr lang="en-US" altLang="zh-CN" sz="1400"/>
              <a:t>:</a:t>
            </a:r>
          </a:p>
          <a:p>
            <a:endParaRPr lang="en-US" altLang="zh-CN" sz="1400"/>
          </a:p>
          <a:p>
            <a:r>
              <a:rPr lang="zh-CN" altLang="en-US" sz="1400"/>
              <a:t>派兵看守坟墓</a:t>
            </a:r>
          </a:p>
          <a:p>
            <a:r>
              <a:rPr lang="zh-CN" altLang="en-US" sz="1400"/>
              <a:t>直到第三天</a:t>
            </a:r>
          </a:p>
          <a:p>
            <a:endParaRPr lang="en-US" altLang="zh-CN" sz="1400"/>
          </a:p>
          <a:p>
            <a:r>
              <a:rPr lang="zh-CN" altLang="en-US" sz="1400"/>
              <a:t>并亲自领兵</a:t>
            </a:r>
            <a:r>
              <a:rPr lang="en-US" altLang="zh-CN" sz="1400"/>
              <a:t>,</a:t>
            </a:r>
            <a:r>
              <a:rPr lang="zh-CN" altLang="en-US" sz="1400"/>
              <a:t>将坟墓加上封条</a:t>
            </a:r>
            <a:r>
              <a:rPr lang="en-US" altLang="zh-CN" sz="1400" b="0"/>
              <a:t>:</a:t>
            </a:r>
          </a:p>
        </p:txBody>
      </p:sp>
      <p:graphicFrame>
        <p:nvGraphicFramePr>
          <p:cNvPr id="12360" name="Object 7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057400" y="5562600"/>
          <a:ext cx="722313" cy="700088"/>
        </p:xfrm>
        <a:graphic>
          <a:graphicData uri="http://schemas.openxmlformats.org/presentationml/2006/ole">
            <p:oleObj spid="_x0000_s49223" name="Presentation" showAsIcon="1" r:id="rId6" imgW="914400" imgH="885825" progId="PowerPoint.Show.8">
              <p:embed/>
            </p:oleObj>
          </a:graphicData>
        </a:graphic>
      </p:graphicFrame>
      <p:sp>
        <p:nvSpPr>
          <p:cNvPr id="12361" name="Line 73"/>
          <p:cNvSpPr>
            <a:spLocks noChangeShapeType="1"/>
          </p:cNvSpPr>
          <p:nvPr/>
        </p:nvSpPr>
        <p:spPr bwMode="auto">
          <a:xfrm>
            <a:off x="5943600" y="990600"/>
            <a:ext cx="0" cy="1676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62" name="Text Box 74"/>
          <p:cNvSpPr txBox="1">
            <a:spLocks noChangeArrowheads="1"/>
          </p:cNvSpPr>
          <p:nvPr/>
        </p:nvSpPr>
        <p:spPr bwMode="auto">
          <a:xfrm>
            <a:off x="3505200" y="2895600"/>
            <a:ext cx="3308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US" altLang="zh-CN" b="0"/>
              <a:t>1.</a:t>
            </a:r>
            <a:r>
              <a:rPr lang="zh-CN" altLang="en-US" b="0"/>
              <a:t>祭司长等人</a:t>
            </a:r>
            <a:r>
              <a:rPr lang="en-US" altLang="zh-CN" b="0"/>
              <a:t>, </a:t>
            </a:r>
            <a:r>
              <a:rPr lang="zh-CN" altLang="en-US" b="0"/>
              <a:t>自己犯了安息日</a:t>
            </a:r>
            <a:r>
              <a:rPr lang="en-US" altLang="zh-CN" b="0"/>
              <a:t> </a:t>
            </a:r>
          </a:p>
          <a:p>
            <a:pPr marL="342900" indent="-342900"/>
            <a:r>
              <a:rPr lang="zh-CN" altLang="en-US">
                <a:solidFill>
                  <a:srgbClr val="0000FF"/>
                </a:solidFill>
              </a:rPr>
              <a:t>   而妇女们守安息</a:t>
            </a:r>
          </a:p>
        </p:txBody>
      </p:sp>
      <p:sp>
        <p:nvSpPr>
          <p:cNvPr id="12363" name="Text Box 75"/>
          <p:cNvSpPr txBox="1">
            <a:spLocks noChangeArrowheads="1"/>
          </p:cNvSpPr>
          <p:nvPr/>
        </p:nvSpPr>
        <p:spPr bwMode="auto">
          <a:xfrm>
            <a:off x="3505200" y="3581400"/>
            <a:ext cx="33718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b="0"/>
              <a:t>2.</a:t>
            </a:r>
            <a:r>
              <a:rPr lang="zh-CN" altLang="en-US" b="0"/>
              <a:t>封锁坟墓</a:t>
            </a:r>
            <a:r>
              <a:rPr lang="en-US" altLang="zh-CN" b="0"/>
              <a:t>,</a:t>
            </a:r>
            <a:r>
              <a:rPr lang="zh-CN" altLang="en-US" b="0"/>
              <a:t> 临时行动</a:t>
            </a:r>
            <a:r>
              <a:rPr lang="en-US" altLang="zh-CN" b="0"/>
              <a:t>, </a:t>
            </a:r>
            <a:r>
              <a:rPr lang="zh-CN" altLang="en-US" b="0"/>
              <a:t>未出公告</a:t>
            </a:r>
          </a:p>
          <a:p>
            <a:r>
              <a:rPr lang="zh-CN" altLang="en-US" b="0"/>
              <a:t>除了彼拉多</a:t>
            </a:r>
            <a:r>
              <a:rPr lang="en-US" altLang="zh-CN" b="0"/>
              <a:t>, </a:t>
            </a:r>
            <a:r>
              <a:rPr lang="zh-CN" altLang="en-US" b="0"/>
              <a:t>看守的兵</a:t>
            </a:r>
            <a:r>
              <a:rPr lang="en-US" altLang="zh-CN" b="0"/>
              <a:t>, </a:t>
            </a:r>
            <a:r>
              <a:rPr lang="zh-CN" altLang="en-US" b="0"/>
              <a:t>祭司长</a:t>
            </a:r>
          </a:p>
          <a:p>
            <a:r>
              <a:rPr lang="zh-CN" altLang="en-US" b="0"/>
              <a:t>法利赛党之外</a:t>
            </a:r>
            <a:r>
              <a:rPr lang="en-US" altLang="zh-CN" b="0"/>
              <a:t>, </a:t>
            </a:r>
            <a:r>
              <a:rPr lang="zh-CN" altLang="en-US" b="0"/>
              <a:t>当时无人知道</a:t>
            </a:r>
          </a:p>
        </p:txBody>
      </p:sp>
      <p:sp>
        <p:nvSpPr>
          <p:cNvPr id="12364" name="Text Box 76"/>
          <p:cNvSpPr txBox="1">
            <a:spLocks noChangeArrowheads="1"/>
          </p:cNvSpPr>
          <p:nvPr/>
        </p:nvSpPr>
        <p:spPr bwMode="auto">
          <a:xfrm>
            <a:off x="3505200" y="4572000"/>
            <a:ext cx="33464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b="0"/>
              <a:t>3.</a:t>
            </a:r>
            <a:r>
              <a:rPr lang="zh-CN" altLang="en-US">
                <a:solidFill>
                  <a:srgbClr val="0000FF"/>
                </a:solidFill>
              </a:rPr>
              <a:t>将主耶稣的复活画了一条底线</a:t>
            </a:r>
          </a:p>
          <a:p>
            <a:r>
              <a:rPr lang="zh-CN" altLang="en-US" b="0"/>
              <a:t>只要主耶稣的身体</a:t>
            </a:r>
            <a:r>
              <a:rPr lang="en-US" altLang="zh-CN" b="0"/>
              <a:t>,</a:t>
            </a:r>
            <a:r>
              <a:rPr lang="zh-CN" altLang="en-US">
                <a:solidFill>
                  <a:srgbClr val="0000FF"/>
                </a:solidFill>
              </a:rPr>
              <a:t>过了第</a:t>
            </a:r>
            <a:r>
              <a:rPr lang="en-US" altLang="zh-CN">
                <a:solidFill>
                  <a:srgbClr val="0000FF"/>
                </a:solidFill>
              </a:rPr>
              <a:t>3</a:t>
            </a:r>
            <a:r>
              <a:rPr lang="zh-CN" altLang="en-US">
                <a:solidFill>
                  <a:srgbClr val="0000FF"/>
                </a:solidFill>
              </a:rPr>
              <a:t>天</a:t>
            </a:r>
            <a:r>
              <a:rPr lang="en-US" altLang="zh-CN" b="0"/>
              <a:t>,</a:t>
            </a:r>
          </a:p>
          <a:p>
            <a:r>
              <a:rPr lang="zh-CN" altLang="en-US">
                <a:solidFill>
                  <a:srgbClr val="0000FF"/>
                </a:solidFill>
              </a:rPr>
              <a:t>正月</a:t>
            </a:r>
            <a:r>
              <a:rPr lang="en-US" altLang="zh-CN">
                <a:solidFill>
                  <a:srgbClr val="0000FF"/>
                </a:solidFill>
              </a:rPr>
              <a:t>17</a:t>
            </a:r>
            <a:r>
              <a:rPr lang="zh-CN" altLang="en-US">
                <a:solidFill>
                  <a:srgbClr val="0000FF"/>
                </a:solidFill>
              </a:rPr>
              <a:t>日</a:t>
            </a:r>
            <a:r>
              <a:rPr lang="en-US" altLang="zh-CN" b="0"/>
              <a:t>,</a:t>
            </a:r>
            <a:r>
              <a:rPr lang="zh-CN" altLang="en-US" b="0"/>
              <a:t>仍在坟墓里</a:t>
            </a:r>
            <a:r>
              <a:rPr lang="en-US" altLang="zh-CN" b="0"/>
              <a:t>, </a:t>
            </a:r>
            <a:r>
              <a:rPr lang="zh-CN" altLang="en-US" b="0"/>
              <a:t>就证明</a:t>
            </a:r>
          </a:p>
          <a:p>
            <a:r>
              <a:rPr lang="zh-CN" altLang="en-US" b="0"/>
              <a:t>主耶稣是欺哄人的   </a:t>
            </a:r>
          </a:p>
        </p:txBody>
      </p:sp>
      <p:sp>
        <p:nvSpPr>
          <p:cNvPr id="49302" name="Line 77"/>
          <p:cNvSpPr>
            <a:spLocks noChangeShapeType="1"/>
          </p:cNvSpPr>
          <p:nvPr/>
        </p:nvSpPr>
        <p:spPr bwMode="auto">
          <a:xfrm>
            <a:off x="1752600" y="990600"/>
            <a:ext cx="0" cy="1676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66" name="AutoShape 78">
            <a:hlinkClick r:id="" action="ppaction://noaction" highlightClick="1"/>
          </p:cNvPr>
          <p:cNvSpPr>
            <a:spLocks noChangeAspect="1" noChangeArrowheads="1"/>
          </p:cNvSpPr>
          <p:nvPr/>
        </p:nvSpPr>
        <p:spPr bwMode="auto">
          <a:xfrm>
            <a:off x="6705600" y="5105400"/>
            <a:ext cx="401638" cy="401638"/>
          </a:xfrm>
          <a:prstGeom prst="actionButtonInformation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/>
          </a:p>
        </p:txBody>
      </p:sp>
      <p:graphicFrame>
        <p:nvGraphicFramePr>
          <p:cNvPr id="49230" name="Object 79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62000" y="5562600"/>
          <a:ext cx="731838" cy="709613"/>
        </p:xfrm>
        <a:graphic>
          <a:graphicData uri="http://schemas.openxmlformats.org/presentationml/2006/ole">
            <p:oleObj spid="_x0000_s49230" name="Presentation" showAsIcon="1" r:id="rId7" imgW="914400" imgH="885960" progId="PowerPoint.Show.8">
              <p:embed/>
            </p:oleObj>
          </a:graphicData>
        </a:graphic>
      </p:graphicFrame>
      <p:sp>
        <p:nvSpPr>
          <p:cNvPr id="12368" name="Text Box 80"/>
          <p:cNvSpPr txBox="1">
            <a:spLocks noChangeArrowheads="1"/>
          </p:cNvSpPr>
          <p:nvPr/>
        </p:nvSpPr>
        <p:spPr bwMode="auto">
          <a:xfrm>
            <a:off x="1889125" y="2754313"/>
            <a:ext cx="10731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/>
              <a:t>妇女们</a:t>
            </a:r>
            <a:r>
              <a:rPr lang="en-US" altLang="zh-CN" sz="1400"/>
              <a:t>,</a:t>
            </a:r>
          </a:p>
          <a:p>
            <a:r>
              <a:rPr lang="zh-CN" altLang="en-US" sz="1400"/>
              <a:t>全日守安息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9401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401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1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66"/>
                  </p:tgtEl>
                </p:cond>
              </p:nextCondLst>
            </p:seq>
          </p:childTnLst>
        </p:cTn>
      </p:par>
    </p:tnLst>
    <p:bldLst>
      <p:bldP spid="2" grpId="0"/>
      <p:bldP spid="12361" grpId="0" animBg="1"/>
      <p:bldP spid="12361" grpId="1" animBg="1"/>
      <p:bldP spid="12361" grpId="2" animBg="1"/>
      <p:bldP spid="12362" grpId="0"/>
      <p:bldP spid="12363" grpId="0"/>
      <p:bldP spid="12364" grpId="0"/>
      <p:bldP spid="1236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152400"/>
            <a:ext cx="8229600" cy="563563"/>
          </a:xfrm>
        </p:spPr>
        <p:txBody>
          <a:bodyPr/>
          <a:lstStyle/>
          <a:p>
            <a:pPr eaLnBrk="1" hangingPunct="1"/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正月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16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日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:  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妇女们买香膏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香料要去膏主耶稣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但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….</a:t>
            </a:r>
            <a:b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</a:b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马可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16:1)</a:t>
            </a:r>
          </a:p>
        </p:txBody>
      </p:sp>
      <p:graphicFrame>
        <p:nvGraphicFramePr>
          <p:cNvPr id="13315" name="Group 3"/>
          <p:cNvGraphicFramePr>
            <a:graphicFrameLocks noGrp="1"/>
          </p:cNvGraphicFramePr>
          <p:nvPr>
            <p:ph idx="4294967295"/>
          </p:nvPr>
        </p:nvGraphicFramePr>
        <p:xfrm>
          <a:off x="457200" y="990600"/>
          <a:ext cx="6858000" cy="5110163"/>
        </p:xfrm>
        <a:graphic>
          <a:graphicData uri="http://schemas.openxmlformats.org/drawingml/2006/table">
            <a:tbl>
              <a:tblPr/>
              <a:tblGrid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</a:tblGrid>
              <a:tr h="1249363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14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预备日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15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安息日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16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Microsoft YaHei" pitchFamily="34" charset="-122"/>
                          <a:ea typeface="Microsoft YaHei" pitchFamily="34" charset="-122"/>
                        </a:rPr>
                        <a:t>17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Microsoft YaHei" pitchFamily="34" charset="-122"/>
                          <a:ea typeface="Microsoft YaHei" pitchFamily="34" charset="-122"/>
                        </a:rPr>
                        <a:t>18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70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433763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DD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DDD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DDDD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DD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DDD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1339" name="Text Box 64"/>
          <p:cNvSpPr txBox="1">
            <a:spLocks noChangeArrowheads="1"/>
          </p:cNvSpPr>
          <p:nvPr/>
        </p:nvSpPr>
        <p:spPr bwMode="auto">
          <a:xfrm>
            <a:off x="2346325" y="5954713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en-US" sz="1400" b="0"/>
          </a:p>
        </p:txBody>
      </p:sp>
      <p:sp>
        <p:nvSpPr>
          <p:cNvPr id="51340" name="Text Box 65"/>
          <p:cNvSpPr txBox="1">
            <a:spLocks noChangeArrowheads="1"/>
          </p:cNvSpPr>
          <p:nvPr/>
        </p:nvSpPr>
        <p:spPr bwMode="auto">
          <a:xfrm>
            <a:off x="1584325" y="6640513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en-US" sz="1400" b="0"/>
          </a:p>
        </p:txBody>
      </p:sp>
      <p:sp>
        <p:nvSpPr>
          <p:cNvPr id="51341" name="Rectangle 66"/>
          <p:cNvSpPr>
            <a:spLocks noChangeArrowheads="1"/>
          </p:cNvSpPr>
          <p:nvPr/>
        </p:nvSpPr>
        <p:spPr bwMode="auto">
          <a:xfrm>
            <a:off x="533400" y="2667000"/>
            <a:ext cx="1171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/>
              <a:t>下午</a:t>
            </a:r>
            <a:r>
              <a:rPr lang="en-US" altLang="zh-CN" sz="1400"/>
              <a:t>3</a:t>
            </a:r>
            <a:r>
              <a:rPr lang="zh-CN" altLang="en-US" sz="1400"/>
              <a:t>时气绝</a:t>
            </a:r>
          </a:p>
        </p:txBody>
      </p:sp>
      <p:graphicFrame>
        <p:nvGraphicFramePr>
          <p:cNvPr id="51265" name="Object 29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62000" y="2971800"/>
          <a:ext cx="731838" cy="709613"/>
        </p:xfrm>
        <a:graphic>
          <a:graphicData uri="http://schemas.openxmlformats.org/presentationml/2006/ole">
            <p:oleObj spid="_x0000_s51265" name="Presentation" showAsIcon="1" r:id="rId4" imgW="914400" imgH="885825" progId="PowerPoint.Show.8">
              <p:embed/>
            </p:oleObj>
          </a:graphicData>
        </a:graphic>
      </p:graphicFrame>
      <p:sp>
        <p:nvSpPr>
          <p:cNvPr id="51342" name="Text Box 68"/>
          <p:cNvSpPr txBox="1">
            <a:spLocks noChangeArrowheads="1"/>
          </p:cNvSpPr>
          <p:nvPr/>
        </p:nvSpPr>
        <p:spPr bwMode="auto">
          <a:xfrm>
            <a:off x="533400" y="3429000"/>
            <a:ext cx="12700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/>
              <a:t>正月</a:t>
            </a:r>
            <a:r>
              <a:rPr lang="en-US" altLang="zh-CN" sz="1400"/>
              <a:t>15</a:t>
            </a:r>
            <a:r>
              <a:rPr lang="zh-CN" altLang="en-US" sz="1400"/>
              <a:t>日开始</a:t>
            </a:r>
          </a:p>
          <a:p>
            <a:r>
              <a:rPr lang="zh-CN" altLang="en-US" sz="1400"/>
              <a:t>之前安葬完毕</a:t>
            </a:r>
          </a:p>
        </p:txBody>
      </p:sp>
      <p:graphicFrame>
        <p:nvGraphicFramePr>
          <p:cNvPr id="51267" name="Object 7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62000" y="3886200"/>
          <a:ext cx="731838" cy="709613"/>
        </p:xfrm>
        <a:graphic>
          <a:graphicData uri="http://schemas.openxmlformats.org/presentationml/2006/ole">
            <p:oleObj spid="_x0000_s51267" name="Presentation" showAsIcon="1" r:id="rId5" imgW="914400" imgH="885825" progId="PowerPoint.Show.8">
              <p:embed/>
            </p:oleObj>
          </a:graphicData>
        </a:graphic>
      </p:graphicFrame>
      <p:sp>
        <p:nvSpPr>
          <p:cNvPr id="51343" name="Text Box 70"/>
          <p:cNvSpPr txBox="1">
            <a:spLocks noChangeArrowheads="1"/>
          </p:cNvSpPr>
          <p:nvPr/>
        </p:nvSpPr>
        <p:spPr bwMode="auto">
          <a:xfrm>
            <a:off x="609600" y="4343400"/>
            <a:ext cx="107315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0000FF"/>
                </a:solidFill>
              </a:rPr>
              <a:t>从受苦路</a:t>
            </a:r>
            <a:r>
              <a:rPr lang="en-US" altLang="zh-CN" sz="1400">
                <a:solidFill>
                  <a:srgbClr val="0000FF"/>
                </a:solidFill>
              </a:rPr>
              <a:t>,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到受难</a:t>
            </a:r>
            <a:r>
              <a:rPr lang="en-US" altLang="zh-CN" sz="1400">
                <a:solidFill>
                  <a:srgbClr val="0000FF"/>
                </a:solidFill>
              </a:rPr>
              <a:t>,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再到埋葬</a:t>
            </a:r>
            <a:r>
              <a:rPr lang="en-US" altLang="zh-CN" sz="1400">
                <a:solidFill>
                  <a:srgbClr val="0000FF"/>
                </a:solidFill>
              </a:rPr>
              <a:t>,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妇女们全程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跟随主</a:t>
            </a:r>
          </a:p>
        </p:txBody>
      </p:sp>
      <p:sp>
        <p:nvSpPr>
          <p:cNvPr id="51344" name="Text Box 71"/>
          <p:cNvSpPr txBox="1">
            <a:spLocks noChangeArrowheads="1"/>
          </p:cNvSpPr>
          <p:nvPr/>
        </p:nvSpPr>
        <p:spPr bwMode="auto">
          <a:xfrm>
            <a:off x="1828800" y="3505200"/>
            <a:ext cx="144780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400"/>
              <a:t>预备日的第二天</a:t>
            </a:r>
            <a:r>
              <a:rPr lang="en-US" altLang="zh-CN" sz="1400"/>
              <a:t>,</a:t>
            </a:r>
            <a:r>
              <a:rPr lang="zh-CN" altLang="en-US" sz="1400"/>
              <a:t>祭司长</a:t>
            </a:r>
            <a:r>
              <a:rPr lang="en-US" altLang="zh-CN" sz="1400"/>
              <a:t>,</a:t>
            </a:r>
            <a:r>
              <a:rPr lang="zh-CN" altLang="en-US" sz="1400"/>
              <a:t>法利赛人</a:t>
            </a:r>
            <a:r>
              <a:rPr lang="en-US" altLang="zh-CN" sz="1400"/>
              <a:t>,</a:t>
            </a:r>
            <a:r>
              <a:rPr lang="zh-CN" altLang="en-US" sz="1400"/>
              <a:t>要求彼拉多</a:t>
            </a:r>
            <a:r>
              <a:rPr lang="en-US" altLang="zh-CN" sz="1400"/>
              <a:t>:</a:t>
            </a:r>
          </a:p>
          <a:p>
            <a:endParaRPr lang="en-US" altLang="zh-CN" sz="1400"/>
          </a:p>
          <a:p>
            <a:r>
              <a:rPr lang="zh-CN" altLang="en-US" sz="1400"/>
              <a:t>派兵看守坟墓</a:t>
            </a:r>
          </a:p>
          <a:p>
            <a:r>
              <a:rPr lang="zh-CN" altLang="en-US" sz="1400"/>
              <a:t>直到第三天</a:t>
            </a:r>
          </a:p>
          <a:p>
            <a:endParaRPr lang="en-US" altLang="zh-CN" sz="1400"/>
          </a:p>
          <a:p>
            <a:r>
              <a:rPr lang="zh-CN" altLang="en-US" sz="1400"/>
              <a:t>并亲自领兵</a:t>
            </a:r>
            <a:r>
              <a:rPr lang="en-US" altLang="zh-CN" sz="1400"/>
              <a:t>,</a:t>
            </a:r>
            <a:r>
              <a:rPr lang="zh-CN" altLang="en-US" sz="1400"/>
              <a:t>将坟墓加上封条</a:t>
            </a:r>
            <a:r>
              <a:rPr lang="en-US" altLang="zh-CN" sz="1400" b="0"/>
              <a:t>:</a:t>
            </a:r>
          </a:p>
        </p:txBody>
      </p:sp>
      <p:graphicFrame>
        <p:nvGraphicFramePr>
          <p:cNvPr id="51270" name="Object 7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133600" y="5486400"/>
          <a:ext cx="722313" cy="700088"/>
        </p:xfrm>
        <a:graphic>
          <a:graphicData uri="http://schemas.openxmlformats.org/presentationml/2006/ole">
            <p:oleObj spid="_x0000_s51270" name="Presentation" showAsIcon="1" r:id="rId6" imgW="914400" imgH="885825" progId="PowerPoint.Show.8">
              <p:embed/>
            </p:oleObj>
          </a:graphicData>
        </a:graphic>
      </p:graphicFrame>
      <p:sp>
        <p:nvSpPr>
          <p:cNvPr id="51345" name="Line 73"/>
          <p:cNvSpPr>
            <a:spLocks noChangeShapeType="1"/>
          </p:cNvSpPr>
          <p:nvPr/>
        </p:nvSpPr>
        <p:spPr bwMode="auto">
          <a:xfrm>
            <a:off x="5943600" y="990600"/>
            <a:ext cx="0" cy="1676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2361" name="Object 7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505200" y="4800600"/>
          <a:ext cx="731838" cy="709613"/>
        </p:xfrm>
        <a:graphic>
          <a:graphicData uri="http://schemas.openxmlformats.org/presentationml/2006/ole">
            <p:oleObj spid="_x0000_s51272" name="Presentation" showAsIcon="1" r:id="rId7" imgW="914400" imgH="885825" progId="PowerPoint.Show.8">
              <p:embed/>
            </p:oleObj>
          </a:graphicData>
        </a:graphic>
      </p:graphicFrame>
      <p:sp>
        <p:nvSpPr>
          <p:cNvPr id="13387" name="Text Box 75"/>
          <p:cNvSpPr txBox="1">
            <a:spLocks noChangeArrowheads="1"/>
          </p:cNvSpPr>
          <p:nvPr/>
        </p:nvSpPr>
        <p:spPr bwMode="auto">
          <a:xfrm>
            <a:off x="3200400" y="2743200"/>
            <a:ext cx="14478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400">
                <a:solidFill>
                  <a:srgbClr val="0000FF"/>
                </a:solidFill>
              </a:rPr>
              <a:t>过了安息日</a:t>
            </a:r>
            <a:r>
              <a:rPr lang="en-US" altLang="zh-CN" sz="1400"/>
              <a:t>,</a:t>
            </a:r>
          </a:p>
          <a:p>
            <a:r>
              <a:rPr lang="zh-CN" altLang="en-US" sz="1400"/>
              <a:t>抹大拉的马利亚</a:t>
            </a:r>
          </a:p>
          <a:p>
            <a:r>
              <a:rPr lang="zh-CN" altLang="en-US" sz="1400"/>
              <a:t>和雅各的母亲</a:t>
            </a:r>
            <a:r>
              <a:rPr lang="en-US" altLang="zh-CN" sz="1400"/>
              <a:t>,</a:t>
            </a:r>
          </a:p>
          <a:p>
            <a:r>
              <a:rPr lang="zh-CN" altLang="en-US" sz="1400"/>
              <a:t>马利亚</a:t>
            </a:r>
            <a:r>
              <a:rPr lang="en-US" altLang="zh-CN" sz="1400"/>
              <a:t>,</a:t>
            </a:r>
            <a:r>
              <a:rPr lang="zh-CN" altLang="en-US" sz="1400"/>
              <a:t>并撒罗米</a:t>
            </a:r>
            <a:r>
              <a:rPr lang="en-US" altLang="zh-CN" sz="1400"/>
              <a:t>,</a:t>
            </a:r>
            <a:r>
              <a:rPr lang="zh-CN" altLang="en-US" sz="1400">
                <a:solidFill>
                  <a:srgbClr val="0000FF"/>
                </a:solidFill>
              </a:rPr>
              <a:t>买了香膏</a:t>
            </a:r>
            <a:r>
              <a:rPr lang="en-US" altLang="zh-CN" sz="1400">
                <a:solidFill>
                  <a:srgbClr val="0000FF"/>
                </a:solidFill>
              </a:rPr>
              <a:t>,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要去膏耶稣的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身体</a:t>
            </a:r>
          </a:p>
        </p:txBody>
      </p:sp>
      <p:sp>
        <p:nvSpPr>
          <p:cNvPr id="13388" name="Text Box 76"/>
          <p:cNvSpPr txBox="1">
            <a:spLocks noChangeArrowheads="1"/>
          </p:cNvSpPr>
          <p:nvPr/>
        </p:nvSpPr>
        <p:spPr bwMode="auto">
          <a:xfrm>
            <a:off x="4648200" y="2667000"/>
            <a:ext cx="25717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0000FF"/>
                </a:solidFill>
              </a:rPr>
              <a:t>过了安息日是正月</a:t>
            </a:r>
            <a:r>
              <a:rPr lang="en-US" altLang="zh-CN">
                <a:solidFill>
                  <a:srgbClr val="0000FF"/>
                </a:solidFill>
              </a:rPr>
              <a:t>16</a:t>
            </a:r>
            <a:r>
              <a:rPr lang="zh-CN" altLang="en-US">
                <a:solidFill>
                  <a:srgbClr val="0000FF"/>
                </a:solidFill>
              </a:rPr>
              <a:t>日</a:t>
            </a:r>
            <a:r>
              <a:rPr lang="en-US" altLang="zh-CN">
                <a:solidFill>
                  <a:srgbClr val="0000FF"/>
                </a:solidFill>
              </a:rPr>
              <a:t>:</a:t>
            </a:r>
          </a:p>
          <a:p>
            <a:r>
              <a:rPr lang="zh-CN" altLang="en-US"/>
              <a:t>妇女们买了香膏</a:t>
            </a:r>
            <a:r>
              <a:rPr lang="en-US" altLang="zh-CN"/>
              <a:t>,</a:t>
            </a:r>
            <a:r>
              <a:rPr lang="zh-CN" altLang="en-US"/>
              <a:t>就立刻</a:t>
            </a:r>
          </a:p>
          <a:p>
            <a:r>
              <a:rPr lang="zh-CN" altLang="en-US"/>
              <a:t>去坟墓膏耶稣</a:t>
            </a:r>
          </a:p>
        </p:txBody>
      </p:sp>
      <p:sp>
        <p:nvSpPr>
          <p:cNvPr id="13389" name="Text Box 77"/>
          <p:cNvSpPr txBox="1">
            <a:spLocks noChangeArrowheads="1"/>
          </p:cNvSpPr>
          <p:nvPr/>
        </p:nvSpPr>
        <p:spPr bwMode="auto">
          <a:xfrm>
            <a:off x="4648200" y="3581400"/>
            <a:ext cx="25336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/>
              <a:t>但不知有兵把守</a:t>
            </a:r>
            <a:r>
              <a:rPr lang="en-US" altLang="zh-CN"/>
              <a:t>,</a:t>
            </a:r>
            <a:r>
              <a:rPr lang="zh-CN" altLang="en-US"/>
              <a:t>兵丁有</a:t>
            </a:r>
          </a:p>
          <a:p>
            <a:r>
              <a:rPr lang="zh-CN" altLang="en-US"/>
              <a:t>彼拉多的命令</a:t>
            </a:r>
            <a:r>
              <a:rPr lang="en-US" altLang="zh-CN"/>
              <a:t>, </a:t>
            </a:r>
            <a:r>
              <a:rPr lang="zh-CN" altLang="en-US"/>
              <a:t>焉能让</a:t>
            </a:r>
          </a:p>
          <a:p>
            <a:r>
              <a:rPr lang="zh-CN" altLang="en-US"/>
              <a:t>妇女辊开墓石</a:t>
            </a:r>
            <a:r>
              <a:rPr lang="en-US" altLang="zh-CN"/>
              <a:t>, </a:t>
            </a:r>
            <a:r>
              <a:rPr lang="zh-CN" altLang="en-US"/>
              <a:t>妇女们</a:t>
            </a:r>
          </a:p>
          <a:p>
            <a:r>
              <a:rPr lang="zh-CN" altLang="en-US"/>
              <a:t>恳求也无效</a:t>
            </a:r>
            <a:endParaRPr lang="en-US" altLang="en-US"/>
          </a:p>
        </p:txBody>
      </p:sp>
      <p:sp>
        <p:nvSpPr>
          <p:cNvPr id="13390" name="Text Box 78"/>
          <p:cNvSpPr txBox="1">
            <a:spLocks noChangeArrowheads="1"/>
          </p:cNvSpPr>
          <p:nvPr/>
        </p:nvSpPr>
        <p:spPr bwMode="auto">
          <a:xfrm>
            <a:off x="4648200" y="4800600"/>
            <a:ext cx="25336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/>
              <a:t>兵丁命令妇女后天再来</a:t>
            </a:r>
          </a:p>
          <a:p>
            <a:r>
              <a:rPr lang="zh-CN" altLang="en-US"/>
              <a:t>因兵丁看守任务一完成</a:t>
            </a:r>
            <a:r>
              <a:rPr lang="en-US" altLang="zh-CN"/>
              <a:t>,</a:t>
            </a:r>
          </a:p>
          <a:p>
            <a:r>
              <a:rPr lang="zh-CN" altLang="en-US"/>
              <a:t>就离开</a:t>
            </a:r>
          </a:p>
        </p:txBody>
      </p:sp>
      <p:sp>
        <p:nvSpPr>
          <p:cNvPr id="51350" name="Line 79"/>
          <p:cNvSpPr>
            <a:spLocks noChangeShapeType="1"/>
          </p:cNvSpPr>
          <p:nvPr/>
        </p:nvSpPr>
        <p:spPr bwMode="auto">
          <a:xfrm>
            <a:off x="1752600" y="990600"/>
            <a:ext cx="0" cy="1676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51278" name="Object 80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85800" y="5486400"/>
          <a:ext cx="731838" cy="709613"/>
        </p:xfrm>
        <a:graphic>
          <a:graphicData uri="http://schemas.openxmlformats.org/presentationml/2006/ole">
            <p:oleObj spid="_x0000_s51278" name="Presentation" showAsIcon="1" r:id="rId8" imgW="914400" imgH="885960" progId="PowerPoint.Show.8">
              <p:embed/>
            </p:oleObj>
          </a:graphicData>
        </a:graphic>
      </p:graphicFrame>
      <p:sp>
        <p:nvSpPr>
          <p:cNvPr id="51351" name="Text Box 81"/>
          <p:cNvSpPr txBox="1">
            <a:spLocks noChangeArrowheads="1"/>
          </p:cNvSpPr>
          <p:nvPr/>
        </p:nvSpPr>
        <p:spPr bwMode="auto">
          <a:xfrm>
            <a:off x="1981200" y="2743200"/>
            <a:ext cx="10731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/>
              <a:t>妇女们</a:t>
            </a:r>
            <a:r>
              <a:rPr lang="en-US" altLang="zh-CN" sz="1400"/>
              <a:t>,</a:t>
            </a:r>
          </a:p>
          <a:p>
            <a:r>
              <a:rPr lang="zh-CN" altLang="en-US" sz="1400"/>
              <a:t>全日守安息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82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3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3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3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13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3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87" grpId="0"/>
      <p:bldP spid="13388" grpId="0"/>
      <p:bldP spid="13389" grpId="0"/>
      <p:bldP spid="1339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zh-CN" altLang="en-US" sz="3200" b="1" smtClean="0">
                <a:ea typeface="Microsoft YaHei" pitchFamily="34" charset="-122"/>
              </a:rPr>
              <a:t>十字架的旅程</a:t>
            </a:r>
            <a:endParaRPr lang="en-US" altLang="zh-CN" sz="3200" smtClean="0">
              <a:ea typeface="Microsoft YaHei" pitchFamily="34" charset="-122"/>
            </a:endParaRP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458200" cy="4983163"/>
          </a:xfrm>
          <a:ln w="38100" cmpd="dbl">
            <a:solidFill>
              <a:schemeClr val="tx1"/>
            </a:solidFill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zh-CN" altLang="en-US" smtClean="0">
                <a:ea typeface="Microsoft YaHei" pitchFamily="34" charset="-122"/>
              </a:rPr>
              <a:t>主受难的逾越节</a:t>
            </a:r>
            <a:r>
              <a:rPr lang="en-US" altLang="zh-CN" smtClean="0">
                <a:ea typeface="Microsoft YaHei" pitchFamily="34" charset="-122"/>
              </a:rPr>
              <a:t>,</a:t>
            </a:r>
            <a:r>
              <a:rPr lang="zh-CN" altLang="en-US" smtClean="0">
                <a:ea typeface="Microsoft YaHei" pitchFamily="34" charset="-122"/>
              </a:rPr>
              <a:t>从伯大尼的欢迎</a:t>
            </a:r>
            <a:r>
              <a:rPr lang="en-US" altLang="zh-CN" smtClean="0">
                <a:ea typeface="Microsoft YaHei" pitchFamily="34" charset="-122"/>
              </a:rPr>
              <a:t>,</a:t>
            </a:r>
            <a:r>
              <a:rPr lang="zh-CN" altLang="en-US" smtClean="0">
                <a:ea typeface="Microsoft YaHei" pitchFamily="34" charset="-122"/>
              </a:rPr>
              <a:t>到伯大尼附</a:t>
            </a:r>
          </a:p>
          <a:p>
            <a:pPr eaLnBrk="1" hangingPunct="1">
              <a:buFontTx/>
              <a:buNone/>
            </a:pPr>
            <a:r>
              <a:rPr lang="zh-CN" altLang="en-US" smtClean="0">
                <a:ea typeface="Microsoft YaHei" pitchFamily="34" charset="-122"/>
              </a:rPr>
              <a:t>近升天</a:t>
            </a:r>
            <a:r>
              <a:rPr lang="en-US" altLang="zh-CN" smtClean="0">
                <a:ea typeface="Microsoft YaHei" pitchFamily="34" charset="-122"/>
              </a:rPr>
              <a:t>,</a:t>
            </a:r>
            <a:r>
              <a:rPr lang="zh-CN" altLang="en-US" smtClean="0">
                <a:ea typeface="Microsoft YaHei" pitchFamily="34" charset="-122"/>
              </a:rPr>
              <a:t>圣经记载了</a:t>
            </a:r>
            <a:r>
              <a:rPr lang="en-US" altLang="zh-CN" smtClean="0">
                <a:ea typeface="Microsoft YaHei" pitchFamily="34" charset="-122"/>
              </a:rPr>
              <a:t>,</a:t>
            </a:r>
            <a:r>
              <a:rPr lang="zh-CN" altLang="en-US" smtClean="0">
                <a:ea typeface="Microsoft YaHei" pitchFamily="34" charset="-122"/>
              </a:rPr>
              <a:t>三个关键的事迹</a:t>
            </a:r>
            <a:endParaRPr lang="en-US" altLang="zh-CN" smtClean="0">
              <a:ea typeface="Microsoft YaHei" pitchFamily="34" charset="-122"/>
            </a:endParaRPr>
          </a:p>
          <a:p>
            <a:pPr eaLnBrk="1" hangingPunct="1">
              <a:buFontTx/>
              <a:buNone/>
            </a:pPr>
            <a:endParaRPr lang="en-US" altLang="zh-CN" sz="1200" smtClean="0">
              <a:ea typeface="Microsoft YaHei" pitchFamily="34" charset="-122"/>
            </a:endParaRPr>
          </a:p>
          <a:p>
            <a:pPr eaLnBrk="1" hangingPunct="1">
              <a:buFontTx/>
              <a:buNone/>
            </a:pPr>
            <a:r>
              <a:rPr lang="en-US" altLang="zh-CN" smtClean="0">
                <a:ea typeface="Microsoft YaHei" pitchFamily="34" charset="-122"/>
              </a:rPr>
              <a:t>1 </a:t>
            </a:r>
            <a:r>
              <a:rPr lang="zh-CN" altLang="en-US" smtClean="0">
                <a:ea typeface="Microsoft YaHei" pitchFamily="34" charset="-122"/>
              </a:rPr>
              <a:t>主耶稣骑驴进耶路撒冷和洁净圣殿</a:t>
            </a:r>
          </a:p>
          <a:p>
            <a:pPr eaLnBrk="1" hangingPunct="1">
              <a:buFontTx/>
              <a:buNone/>
            </a:pPr>
            <a:r>
              <a:rPr lang="en-US" altLang="zh-CN" smtClean="0">
                <a:ea typeface="Microsoft YaHei" pitchFamily="34" charset="-122"/>
              </a:rPr>
              <a:t>2 </a:t>
            </a:r>
            <a:r>
              <a:rPr lang="zh-CN" altLang="en-US" smtClean="0">
                <a:ea typeface="Microsoft YaHei" pitchFamily="34" charset="-122"/>
              </a:rPr>
              <a:t>主耶稣的受难与复活</a:t>
            </a:r>
          </a:p>
          <a:p>
            <a:pPr eaLnBrk="1" hangingPunct="1">
              <a:buFontTx/>
              <a:buNone/>
            </a:pPr>
            <a:r>
              <a:rPr lang="en-US" altLang="zh-CN" smtClean="0">
                <a:ea typeface="Microsoft YaHei" pitchFamily="34" charset="-122"/>
              </a:rPr>
              <a:t>3 </a:t>
            </a:r>
            <a:r>
              <a:rPr lang="zh-CN" altLang="en-US" smtClean="0">
                <a:ea typeface="Microsoft YaHei" pitchFamily="34" charset="-122"/>
              </a:rPr>
              <a:t>妇女膏抹主耶稣</a:t>
            </a:r>
            <a:endParaRPr lang="zh-CN" altLang="en-US" sz="1200" smtClean="0">
              <a:ea typeface="Microsoft YaHei" pitchFamily="34" charset="-122"/>
            </a:endParaRPr>
          </a:p>
          <a:p>
            <a:pPr eaLnBrk="1" hangingPunct="1">
              <a:buFontTx/>
              <a:buNone/>
            </a:pPr>
            <a:endParaRPr lang="zh-CN" altLang="en-US" sz="1200" smtClean="0">
              <a:ea typeface="Microsoft YaHei" pitchFamily="34" charset="-122"/>
            </a:endParaRPr>
          </a:p>
          <a:p>
            <a:pPr eaLnBrk="1" hangingPunct="1">
              <a:buFontTx/>
              <a:buNone/>
            </a:pPr>
            <a:r>
              <a:rPr lang="zh-CN" altLang="en-US" smtClean="0">
                <a:ea typeface="Microsoft YaHei" pitchFamily="34" charset="-122"/>
              </a:rPr>
              <a:t>这三项事迹的重点摘录如下</a:t>
            </a:r>
            <a:r>
              <a:rPr lang="en-US" altLang="zh-CN" smtClean="0">
                <a:ea typeface="Microsoft YaHei" pitchFamily="34" charset="-122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/>
          <a:lstStyle/>
          <a:p>
            <a:pPr eaLnBrk="1" hangingPunct="1"/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正月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17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日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: 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必须明白的经文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路加福音 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(23:54-56)</a:t>
            </a:r>
          </a:p>
        </p:txBody>
      </p:sp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33400"/>
            <a:ext cx="7620000" cy="4800600"/>
          </a:xfrm>
          <a:ln w="38100" cmpd="dbl">
            <a:solidFill>
              <a:srgbClr val="000000"/>
            </a:solidFill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1" baseline="-25000" smtClean="0">
                <a:latin typeface="Microsoft YaHei" pitchFamily="34" charset="-122"/>
                <a:ea typeface="Microsoft YaHei" pitchFamily="34" charset="-122"/>
              </a:rPr>
              <a:t>50</a:t>
            </a:r>
            <a:r>
              <a:rPr lang="en-US" sz="2800" b="1" smtClean="0">
                <a:solidFill>
                  <a:srgbClr val="FF0066"/>
                </a:solidFill>
                <a:latin typeface="Microsoft YaHei" pitchFamily="34" charset="-122"/>
                <a:ea typeface="Microsoft YaHei" pitchFamily="34" charset="-122"/>
              </a:rPr>
              <a:t>〇</a:t>
            </a:r>
            <a:r>
              <a:rPr lang="en-US" sz="2800" b="1" smtClean="0">
                <a:latin typeface="Microsoft YaHei" pitchFamily="34" charset="-122"/>
                <a:ea typeface="Microsoft YaHei" pitchFamily="34" charset="-122"/>
              </a:rPr>
              <a:t>有一个人名叫约瑟</a:t>
            </a:r>
            <a:r>
              <a:rPr lang="en-US" altLang="zh-CN" sz="2800" b="1" u="sng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en-US" sz="2800" b="1" smtClean="0">
                <a:latin typeface="Microsoft YaHei" pitchFamily="34" charset="-122"/>
                <a:ea typeface="Microsoft YaHei" pitchFamily="34" charset="-122"/>
              </a:rPr>
              <a:t>是个议士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en-US" sz="2800" b="1" smtClean="0">
                <a:latin typeface="Microsoft YaHei" pitchFamily="34" charset="-122"/>
                <a:ea typeface="Microsoft YaHei" pitchFamily="34" charset="-122"/>
              </a:rPr>
              <a:t>为人善良公义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, </a:t>
            </a:r>
          </a:p>
          <a:p>
            <a:pPr eaLnBrk="1" hangingPunct="1">
              <a:buFontTx/>
              <a:buNone/>
            </a:pPr>
            <a:r>
              <a:rPr lang="en-US" sz="2800" b="1" baseline="-25000" smtClean="0">
                <a:latin typeface="Microsoft YaHei" pitchFamily="34" charset="-122"/>
                <a:ea typeface="Microsoft YaHei" pitchFamily="34" charset="-122"/>
              </a:rPr>
              <a:t>51</a:t>
            </a:r>
            <a:r>
              <a:rPr lang="en-US" sz="2800" b="1" smtClean="0">
                <a:latin typeface="Microsoft YaHei" pitchFamily="34" charset="-122"/>
                <a:ea typeface="Microsoft YaHei" pitchFamily="34" charset="-122"/>
              </a:rPr>
              <a:t>众人所谋所为他并没有附从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en-US" sz="2800" b="1" smtClean="0">
                <a:latin typeface="Microsoft YaHei" pitchFamily="34" charset="-122"/>
                <a:ea typeface="Microsoft YaHei" pitchFamily="34" charset="-122"/>
              </a:rPr>
              <a:t>他本是犹太亚利</a:t>
            </a:r>
            <a:endParaRPr lang="en-US" altLang="zh-CN" sz="2800" b="1" smtClean="0"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buFontTx/>
              <a:buNone/>
            </a:pPr>
            <a:r>
              <a:rPr lang="en-US" sz="2800" b="1" smtClean="0">
                <a:latin typeface="Microsoft YaHei" pitchFamily="34" charset="-122"/>
                <a:ea typeface="Microsoft YaHei" pitchFamily="34" charset="-122"/>
              </a:rPr>
              <a:t>马太城里素常盼望神国的人</a:t>
            </a:r>
            <a:r>
              <a:rPr lang="en-US" sz="2800" b="1" baseline="-25000" smtClean="0">
                <a:latin typeface="Microsoft YaHei" pitchFamily="34" charset="-122"/>
                <a:ea typeface="Microsoft YaHei" pitchFamily="34" charset="-122"/>
              </a:rPr>
              <a:t>52</a:t>
            </a:r>
            <a:r>
              <a:rPr lang="en-US" sz="2800" b="1" smtClean="0">
                <a:latin typeface="Microsoft YaHei" pitchFamily="34" charset="-122"/>
                <a:ea typeface="Microsoft YaHei" pitchFamily="34" charset="-122"/>
              </a:rPr>
              <a:t>这人去见彼拉多</a:t>
            </a:r>
            <a:r>
              <a:rPr lang="en-US" altLang="zh-CN" sz="2800" b="1" u="sng" smtClean="0">
                <a:latin typeface="Microsoft YaHei" pitchFamily="34" charset="-122"/>
                <a:ea typeface="Microsoft YaHei" pitchFamily="34" charset="-122"/>
              </a:rPr>
              <a:t>,</a:t>
            </a:r>
          </a:p>
          <a:p>
            <a:pPr eaLnBrk="1" hangingPunct="1">
              <a:buFontTx/>
              <a:buNone/>
            </a:pPr>
            <a:r>
              <a:rPr lang="en-US" sz="2800" b="1" smtClean="0">
                <a:latin typeface="Microsoft YaHei" pitchFamily="34" charset="-122"/>
                <a:ea typeface="Microsoft YaHei" pitchFamily="34" charset="-122"/>
              </a:rPr>
              <a:t>求耶稣的身体</a:t>
            </a:r>
            <a:r>
              <a:rPr lang="en-US" sz="2800" b="1" baseline="-25000" smtClean="0">
                <a:latin typeface="Microsoft YaHei" pitchFamily="34" charset="-122"/>
                <a:ea typeface="Microsoft YaHei" pitchFamily="34" charset="-122"/>
              </a:rPr>
              <a:t>53</a:t>
            </a:r>
            <a:r>
              <a:rPr lang="en-US" sz="2800" b="1" smtClean="0">
                <a:latin typeface="Microsoft YaHei" pitchFamily="34" charset="-122"/>
                <a:ea typeface="Microsoft YaHei" pitchFamily="34" charset="-122"/>
              </a:rPr>
              <a:t>就取下来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en-US" sz="2800" b="1" smtClean="0">
                <a:latin typeface="Microsoft YaHei" pitchFamily="34" charset="-122"/>
                <a:ea typeface="Microsoft YaHei" pitchFamily="34" charset="-122"/>
              </a:rPr>
              <a:t>用细麻布裹好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en-US" sz="2800" b="1" smtClean="0">
                <a:latin typeface="Microsoft YaHei" pitchFamily="34" charset="-122"/>
                <a:ea typeface="Microsoft YaHei" pitchFamily="34" charset="-122"/>
              </a:rPr>
              <a:t>安放</a:t>
            </a:r>
            <a:endParaRPr lang="en-US" altLang="zh-CN" sz="2800" b="1" smtClean="0"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buFontTx/>
              <a:buNone/>
            </a:pPr>
            <a:r>
              <a:rPr lang="en-US" sz="2800" b="1" smtClean="0">
                <a:latin typeface="Microsoft YaHei" pitchFamily="34" charset="-122"/>
                <a:ea typeface="Microsoft YaHei" pitchFamily="34" charset="-122"/>
              </a:rPr>
              <a:t>在石头凿成的坟墓里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en-US" sz="2800" b="1" smtClean="0">
                <a:latin typeface="Microsoft YaHei" pitchFamily="34" charset="-122"/>
                <a:ea typeface="Microsoft YaHei" pitchFamily="34" charset="-122"/>
              </a:rPr>
              <a:t>那里头从来没有葬过人</a:t>
            </a:r>
            <a:endParaRPr lang="en-US" altLang="zh-CN" sz="2800" b="1" smtClean="0"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buFontTx/>
              <a:buNone/>
            </a:pPr>
            <a:r>
              <a:rPr lang="en-US" sz="2800" b="1" baseline="-25000" smtClean="0">
                <a:latin typeface="Microsoft YaHei" pitchFamily="34" charset="-122"/>
                <a:ea typeface="Microsoft YaHei" pitchFamily="34" charset="-122"/>
              </a:rPr>
              <a:t>54</a:t>
            </a:r>
            <a:r>
              <a:rPr lang="en-US" sz="2800" b="1" smtClean="0">
                <a:solidFill>
                  <a:srgbClr val="3366FF"/>
                </a:solidFill>
                <a:latin typeface="Microsoft YaHei" pitchFamily="34" charset="-122"/>
                <a:ea typeface="Microsoft YaHei" pitchFamily="34" charset="-122"/>
              </a:rPr>
              <a:t>那日是预备日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en-US" sz="2800" b="1" smtClean="0">
                <a:solidFill>
                  <a:schemeClr val="hlink"/>
                </a:solidFill>
                <a:latin typeface="Microsoft YaHei" pitchFamily="34" charset="-122"/>
                <a:ea typeface="Microsoft YaHei" pitchFamily="34" charset="-122"/>
              </a:rPr>
              <a:t>安息日也快到了</a:t>
            </a:r>
            <a:r>
              <a:rPr lang="en-US" sz="2800" b="1" baseline="-25000" smtClean="0">
                <a:latin typeface="Microsoft YaHei" pitchFamily="34" charset="-122"/>
                <a:ea typeface="Microsoft YaHei" pitchFamily="34" charset="-122"/>
              </a:rPr>
              <a:t>55</a:t>
            </a:r>
            <a:r>
              <a:rPr lang="en-US" sz="2800" b="1" smtClean="0">
                <a:solidFill>
                  <a:srgbClr val="3366FF"/>
                </a:solidFill>
                <a:latin typeface="Microsoft YaHei" pitchFamily="34" charset="-122"/>
                <a:ea typeface="Microsoft YaHei" pitchFamily="34" charset="-122"/>
              </a:rPr>
              <a:t>那些从加利</a:t>
            </a:r>
            <a:endParaRPr lang="en-US" altLang="zh-CN" sz="2800" b="1" smtClean="0">
              <a:solidFill>
                <a:srgbClr val="3366FF"/>
              </a:solidFill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buFontTx/>
              <a:buNone/>
            </a:pPr>
            <a:r>
              <a:rPr lang="en-US" sz="2800" b="1" smtClean="0">
                <a:solidFill>
                  <a:srgbClr val="3366FF"/>
                </a:solidFill>
                <a:latin typeface="Microsoft YaHei" pitchFamily="34" charset="-122"/>
                <a:ea typeface="Microsoft YaHei" pitchFamily="34" charset="-122"/>
              </a:rPr>
              <a:t>利和耶稣同来的妇女跟在后面</a:t>
            </a:r>
            <a:r>
              <a:rPr lang="en-US" altLang="zh-CN" sz="2800" b="1" smtClean="0">
                <a:solidFill>
                  <a:srgbClr val="3366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en-US" sz="2800" b="1" smtClean="0">
                <a:solidFill>
                  <a:srgbClr val="3366FF"/>
                </a:solidFill>
                <a:latin typeface="Microsoft YaHei" pitchFamily="34" charset="-122"/>
                <a:ea typeface="Microsoft YaHei" pitchFamily="34" charset="-122"/>
              </a:rPr>
              <a:t>看见了坟墓和</a:t>
            </a:r>
            <a:endParaRPr lang="en-US" altLang="zh-CN" sz="2800" b="1" smtClean="0">
              <a:solidFill>
                <a:srgbClr val="3366FF"/>
              </a:solidFill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buFontTx/>
              <a:buNone/>
            </a:pPr>
            <a:r>
              <a:rPr lang="en-US" sz="2800" b="1" smtClean="0">
                <a:solidFill>
                  <a:srgbClr val="3366FF"/>
                </a:solidFill>
                <a:latin typeface="Microsoft YaHei" pitchFamily="34" charset="-122"/>
                <a:ea typeface="Microsoft YaHei" pitchFamily="34" charset="-122"/>
              </a:rPr>
              <a:t>他的身体怎样安放</a:t>
            </a:r>
            <a:r>
              <a:rPr lang="en-US" sz="2800" b="1" baseline="-25000" smtClean="0">
                <a:latin typeface="Microsoft YaHei" pitchFamily="34" charset="-122"/>
                <a:ea typeface="Microsoft YaHei" pitchFamily="34" charset="-122"/>
              </a:rPr>
              <a:t>56</a:t>
            </a:r>
            <a:r>
              <a:rPr lang="en-US" sz="2800" b="1" smtClean="0">
                <a:solidFill>
                  <a:srgbClr val="3366FF"/>
                </a:solidFill>
                <a:latin typeface="Microsoft YaHei" pitchFamily="34" charset="-122"/>
                <a:ea typeface="Microsoft YaHei" pitchFamily="34" charset="-122"/>
              </a:rPr>
              <a:t>她们就回去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en-US" sz="2800" b="1" smtClean="0">
                <a:solidFill>
                  <a:srgbClr val="A50021"/>
                </a:solidFill>
                <a:latin typeface="Microsoft YaHei" pitchFamily="34" charset="-122"/>
                <a:ea typeface="Microsoft YaHei" pitchFamily="34" charset="-122"/>
              </a:rPr>
              <a:t>预备了香料香</a:t>
            </a:r>
            <a:endParaRPr lang="en-US" altLang="zh-CN" sz="2800" b="1" smtClean="0">
              <a:solidFill>
                <a:srgbClr val="A50021"/>
              </a:solidFill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buFontTx/>
              <a:buNone/>
            </a:pPr>
            <a:r>
              <a:rPr lang="en-US" sz="2800" b="1" smtClean="0">
                <a:solidFill>
                  <a:srgbClr val="A50021"/>
                </a:solidFill>
                <a:latin typeface="Microsoft YaHei" pitchFamily="34" charset="-122"/>
                <a:ea typeface="Microsoft YaHei" pitchFamily="34" charset="-122"/>
              </a:rPr>
              <a:t>膏</a:t>
            </a:r>
            <a:r>
              <a:rPr lang="en-US" sz="2800" b="1" smtClean="0">
                <a:solidFill>
                  <a:srgbClr val="FF0066"/>
                </a:solidFill>
                <a:latin typeface="Microsoft YaHei" pitchFamily="34" charset="-122"/>
                <a:ea typeface="Microsoft YaHei" pitchFamily="34" charset="-122"/>
              </a:rPr>
              <a:t>〇她们在安息日便遵着诫命安息了</a:t>
            </a:r>
          </a:p>
        </p:txBody>
      </p:sp>
      <p:sp>
        <p:nvSpPr>
          <p:cNvPr id="61443" name="Text Box 4"/>
          <p:cNvSpPr txBox="1">
            <a:spLocks noChangeArrowheads="1"/>
          </p:cNvSpPr>
          <p:nvPr/>
        </p:nvSpPr>
        <p:spPr bwMode="auto">
          <a:xfrm>
            <a:off x="609600" y="5334000"/>
            <a:ext cx="796131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 b="0"/>
              <a:t>註</a:t>
            </a:r>
            <a:r>
              <a:rPr lang="en-US" altLang="zh-CN" sz="2000" b="0"/>
              <a:t>:1. </a:t>
            </a:r>
            <a:r>
              <a:rPr lang="zh-CN" altLang="en-US" sz="2000" b="0">
                <a:solidFill>
                  <a:srgbClr val="3366FF"/>
                </a:solidFill>
              </a:rPr>
              <a:t>预备日</a:t>
            </a:r>
            <a:r>
              <a:rPr lang="en-US" altLang="zh-CN" sz="2000" b="0"/>
              <a:t>(</a:t>
            </a:r>
            <a:r>
              <a:rPr lang="zh-CN" altLang="en-US" sz="2000" b="0">
                <a:solidFill>
                  <a:srgbClr val="3366FF"/>
                </a:solidFill>
              </a:rPr>
              <a:t>正月</a:t>
            </a:r>
            <a:r>
              <a:rPr lang="en-US" altLang="zh-CN" sz="2000" b="0">
                <a:solidFill>
                  <a:srgbClr val="3366FF"/>
                </a:solidFill>
              </a:rPr>
              <a:t>14</a:t>
            </a:r>
            <a:r>
              <a:rPr lang="zh-CN" altLang="en-US" sz="2000" b="0">
                <a:solidFill>
                  <a:srgbClr val="3366FF"/>
                </a:solidFill>
              </a:rPr>
              <a:t>日埋葬</a:t>
            </a:r>
            <a:r>
              <a:rPr lang="en-US" altLang="zh-CN" sz="2000" b="0"/>
              <a:t>), </a:t>
            </a:r>
            <a:r>
              <a:rPr lang="en-US" altLang="zh-CN" sz="1200" b="0"/>
              <a:t>54</a:t>
            </a:r>
            <a:r>
              <a:rPr lang="zh-CN" altLang="en-US" sz="1200" b="0"/>
              <a:t>节</a:t>
            </a:r>
            <a:r>
              <a:rPr lang="zh-CN" altLang="en-US" sz="2000" b="0"/>
              <a:t> </a:t>
            </a:r>
            <a:r>
              <a:rPr lang="zh-CN" altLang="en-US" sz="2000" b="0">
                <a:solidFill>
                  <a:schemeClr val="hlink"/>
                </a:solidFill>
              </a:rPr>
              <a:t>安息日</a:t>
            </a:r>
            <a:r>
              <a:rPr lang="en-US" altLang="zh-CN" sz="2000" b="0"/>
              <a:t>(</a:t>
            </a:r>
            <a:r>
              <a:rPr lang="zh-CN" altLang="en-US" sz="2000" b="0">
                <a:solidFill>
                  <a:schemeClr val="hlink"/>
                </a:solidFill>
              </a:rPr>
              <a:t>埋葬的隔天是正月</a:t>
            </a:r>
            <a:r>
              <a:rPr lang="en-US" altLang="zh-CN" sz="2000" b="0">
                <a:solidFill>
                  <a:schemeClr val="hlink"/>
                </a:solidFill>
              </a:rPr>
              <a:t>15</a:t>
            </a:r>
            <a:r>
              <a:rPr lang="zh-CN" altLang="en-US" sz="2000" b="0">
                <a:solidFill>
                  <a:schemeClr val="hlink"/>
                </a:solidFill>
              </a:rPr>
              <a:t>日</a:t>
            </a:r>
            <a:r>
              <a:rPr lang="en-US" altLang="zh-CN" sz="2000" b="0"/>
              <a:t>) </a:t>
            </a:r>
          </a:p>
          <a:p>
            <a:r>
              <a:rPr lang="en-US" altLang="zh-CN" sz="2000" b="0"/>
              <a:t>     2. </a:t>
            </a:r>
            <a:r>
              <a:rPr lang="en-US" altLang="zh-CN" sz="1200" b="0"/>
              <a:t>56</a:t>
            </a:r>
            <a:r>
              <a:rPr lang="zh-CN" altLang="en-US" sz="1200" b="0"/>
              <a:t>节</a:t>
            </a:r>
            <a:r>
              <a:rPr lang="en-US" altLang="zh-CN" sz="2000" b="0"/>
              <a:t> </a:t>
            </a:r>
            <a:r>
              <a:rPr lang="zh-CN" altLang="en-US" sz="2000" b="0">
                <a:solidFill>
                  <a:srgbClr val="A50021"/>
                </a:solidFill>
              </a:rPr>
              <a:t>预备了香料</a:t>
            </a:r>
            <a:r>
              <a:rPr lang="en-US" altLang="zh-CN" sz="2000" b="0">
                <a:solidFill>
                  <a:srgbClr val="A50021"/>
                </a:solidFill>
              </a:rPr>
              <a:t>,</a:t>
            </a:r>
            <a:r>
              <a:rPr lang="zh-CN" altLang="en-US" sz="2000" b="0">
                <a:solidFill>
                  <a:srgbClr val="A50021"/>
                </a:solidFill>
              </a:rPr>
              <a:t>香膏</a:t>
            </a:r>
            <a:r>
              <a:rPr lang="en-US" altLang="zh-CN" sz="2000" b="0"/>
              <a:t>(</a:t>
            </a:r>
            <a:r>
              <a:rPr lang="zh-CN" altLang="en-US" sz="2000" b="0">
                <a:solidFill>
                  <a:srgbClr val="A50021"/>
                </a:solidFill>
              </a:rPr>
              <a:t>正月</a:t>
            </a:r>
            <a:r>
              <a:rPr lang="en-US" altLang="zh-CN" sz="2000" b="0">
                <a:solidFill>
                  <a:srgbClr val="A50021"/>
                </a:solidFill>
              </a:rPr>
              <a:t>16</a:t>
            </a:r>
            <a:r>
              <a:rPr lang="zh-CN" altLang="en-US" sz="2000" b="0">
                <a:solidFill>
                  <a:srgbClr val="A50021"/>
                </a:solidFill>
              </a:rPr>
              <a:t>日</a:t>
            </a:r>
            <a:r>
              <a:rPr lang="en-US" altLang="zh-CN" sz="2000" b="0">
                <a:solidFill>
                  <a:srgbClr val="A50021"/>
                </a:solidFill>
              </a:rPr>
              <a:t>,</a:t>
            </a:r>
            <a:r>
              <a:rPr lang="zh-CN" altLang="en-US" sz="2000" b="0">
                <a:solidFill>
                  <a:srgbClr val="A50021"/>
                </a:solidFill>
              </a:rPr>
              <a:t>马可</a:t>
            </a:r>
            <a:r>
              <a:rPr lang="en-US" altLang="zh-CN" sz="1400">
                <a:solidFill>
                  <a:srgbClr val="A50021"/>
                </a:solidFill>
              </a:rPr>
              <a:t>16:1</a:t>
            </a:r>
            <a:r>
              <a:rPr lang="zh-CN" altLang="en-US" sz="1400">
                <a:solidFill>
                  <a:srgbClr val="A50021"/>
                </a:solidFill>
              </a:rPr>
              <a:t>过了逾越节</a:t>
            </a:r>
            <a:r>
              <a:rPr lang="en-US" altLang="zh-CN" sz="1400">
                <a:solidFill>
                  <a:srgbClr val="A50021"/>
                </a:solidFill>
                <a:latin typeface="Microsoft YaHei" pitchFamily="34" charset="-122"/>
              </a:rPr>
              <a:t>……</a:t>
            </a:r>
            <a:r>
              <a:rPr lang="en-US" altLang="zh-CN" sz="1400">
                <a:solidFill>
                  <a:srgbClr val="A50021"/>
                </a:solidFill>
              </a:rPr>
              <a:t>..</a:t>
            </a:r>
            <a:r>
              <a:rPr lang="zh-CN" altLang="en-US" sz="1400">
                <a:solidFill>
                  <a:srgbClr val="A50021"/>
                </a:solidFill>
              </a:rPr>
              <a:t>买香膏</a:t>
            </a:r>
            <a:r>
              <a:rPr lang="en-US" altLang="zh-CN" sz="2000" b="0"/>
              <a:t>)</a:t>
            </a:r>
          </a:p>
          <a:p>
            <a:r>
              <a:rPr lang="en-US" altLang="zh-CN" sz="2000" b="0"/>
              <a:t>     3. </a:t>
            </a:r>
            <a:r>
              <a:rPr lang="en-US" altLang="zh-CN" sz="1200" b="0"/>
              <a:t>56</a:t>
            </a:r>
            <a:r>
              <a:rPr lang="zh-CN" altLang="en-US" sz="1200" b="0"/>
              <a:t>节</a:t>
            </a:r>
            <a:r>
              <a:rPr lang="zh-CN" altLang="en-US" sz="2000" b="0"/>
              <a:t> </a:t>
            </a:r>
            <a:r>
              <a:rPr lang="zh-CN" altLang="en-US" b="0">
                <a:solidFill>
                  <a:srgbClr val="FF0066"/>
                </a:solidFill>
              </a:rPr>
              <a:t>安息日</a:t>
            </a:r>
            <a:r>
              <a:rPr lang="zh-CN" altLang="en-US" b="0"/>
              <a:t>必须是正月</a:t>
            </a:r>
            <a:r>
              <a:rPr lang="en-US" altLang="zh-CN" b="0"/>
              <a:t>16</a:t>
            </a:r>
            <a:r>
              <a:rPr lang="zh-CN" altLang="en-US" b="0"/>
              <a:t>日之后的一天</a:t>
            </a:r>
            <a:r>
              <a:rPr lang="en-US" altLang="zh-CN" b="0"/>
              <a:t>,</a:t>
            </a:r>
            <a:r>
              <a:rPr lang="zh-CN" altLang="en-US" b="0"/>
              <a:t>指明</a:t>
            </a:r>
            <a:r>
              <a:rPr lang="zh-CN" altLang="en-US" b="0">
                <a:solidFill>
                  <a:srgbClr val="FF0066"/>
                </a:solidFill>
              </a:rPr>
              <a:t>正月</a:t>
            </a:r>
            <a:r>
              <a:rPr lang="en-US" altLang="zh-CN" b="0">
                <a:solidFill>
                  <a:srgbClr val="FF0066"/>
                </a:solidFill>
              </a:rPr>
              <a:t>17</a:t>
            </a:r>
            <a:r>
              <a:rPr lang="zh-CN" altLang="en-US" b="0">
                <a:solidFill>
                  <a:srgbClr val="FF0066"/>
                </a:solidFill>
              </a:rPr>
              <a:t>日是第</a:t>
            </a:r>
            <a:r>
              <a:rPr lang="en-US" altLang="zh-CN" b="0">
                <a:solidFill>
                  <a:srgbClr val="FF0066"/>
                </a:solidFill>
              </a:rPr>
              <a:t>7</a:t>
            </a:r>
            <a:r>
              <a:rPr lang="zh-CN" altLang="en-US" b="0">
                <a:solidFill>
                  <a:srgbClr val="FF0066"/>
                </a:solidFill>
              </a:rPr>
              <a:t>日的安息日</a:t>
            </a:r>
          </a:p>
          <a:p>
            <a:r>
              <a:rPr lang="en-US" altLang="zh-CN" sz="2000"/>
              <a:t>     4. </a:t>
            </a:r>
            <a:r>
              <a:rPr lang="zh-CN" altLang="en-US" sz="2000"/>
              <a:t>若耶稣週五受难</a:t>
            </a:r>
            <a:r>
              <a:rPr lang="en-US" altLang="zh-CN" sz="2000"/>
              <a:t>, </a:t>
            </a:r>
            <a:r>
              <a:rPr lang="zh-CN" altLang="en-US" sz="2000"/>
              <a:t>则 </a:t>
            </a:r>
            <a:r>
              <a:rPr lang="en-US" altLang="zh-CN" sz="2000"/>
              <a:t>(</a:t>
            </a:r>
            <a:r>
              <a:rPr lang="zh-CN" altLang="en-US" sz="2000"/>
              <a:t>马可</a:t>
            </a:r>
            <a:r>
              <a:rPr lang="en-US" altLang="zh-CN" sz="2000"/>
              <a:t>16:1)</a:t>
            </a:r>
            <a:r>
              <a:rPr lang="zh-CN" altLang="en-US" sz="2000"/>
              <a:t>与</a:t>
            </a:r>
            <a:r>
              <a:rPr lang="en-US" altLang="zh-CN" sz="2000"/>
              <a:t>(</a:t>
            </a:r>
            <a:r>
              <a:rPr lang="zh-CN" altLang="en-US" sz="2000"/>
              <a:t>路加</a:t>
            </a:r>
            <a:r>
              <a:rPr lang="en-US" altLang="zh-CN" sz="2000"/>
              <a:t>23:54-56)</a:t>
            </a:r>
            <a:r>
              <a:rPr lang="zh-CN" altLang="en-US" sz="2000"/>
              <a:t>永远是矛盾的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8229600" cy="563563"/>
          </a:xfrm>
        </p:spPr>
        <p:txBody>
          <a:bodyPr/>
          <a:lstStyle/>
          <a:p>
            <a:pPr eaLnBrk="1" hangingPunct="1"/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正月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17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日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: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又逢第七日的安息日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妇女们迫不急待</a:t>
            </a:r>
            <a:b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</a:b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路加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23:50-56)</a:t>
            </a:r>
          </a:p>
        </p:txBody>
      </p:sp>
      <p:graphicFrame>
        <p:nvGraphicFramePr>
          <p:cNvPr id="14339" name="Group 3"/>
          <p:cNvGraphicFramePr>
            <a:graphicFrameLocks noGrp="1"/>
          </p:cNvGraphicFramePr>
          <p:nvPr>
            <p:ph idx="4294967295"/>
          </p:nvPr>
        </p:nvGraphicFramePr>
        <p:xfrm>
          <a:off x="457200" y="990600"/>
          <a:ext cx="6858000" cy="5110163"/>
        </p:xfrm>
        <a:graphic>
          <a:graphicData uri="http://schemas.openxmlformats.org/drawingml/2006/table">
            <a:tbl>
              <a:tblPr/>
              <a:tblGrid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</a:tblGrid>
              <a:tr h="124936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14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预备日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15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安息日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16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17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Microsoft YaHei" pitchFamily="34" charset="-122"/>
                          <a:ea typeface="Microsoft YaHei" pitchFamily="34" charset="-122"/>
                        </a:rPr>
                        <a:t>18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Dag name="">
                            <a:cont type="tree" name="">
                              <a:effect ref="fillLine"/>
                              <a:outerShdw dist="38100" dir="13500000" algn="br">
                                <a:srgbClr val="FFFFFF"/>
                              </a:outerShdw>
                            </a:cont>
                            <a:cont type="tree" name="">
                              <a:effect ref="fillLine"/>
                              <a:outerShdw dist="38100" dir="2700000" algn="tl">
                                <a:srgbClr val="999999"/>
                              </a:outerShdw>
                            </a:cont>
                            <a:effect ref="fillLine"/>
                          </a:effectDag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Dag name="">
                          <a:cont type="tree" name="">
                            <a:effect ref="fillLine"/>
                            <a:outerShdw dist="38100" dir="13500000" algn="br">
                              <a:srgbClr val="FFFFFF"/>
                            </a:outerShdw>
                          </a:cont>
                          <a:cont type="tree" name="">
                            <a:effect ref="fillLine"/>
                            <a:outerShdw dist="38100" dir="2700000" algn="tl">
                              <a:srgbClr val="999999"/>
                            </a:outerShdw>
                          </a:cont>
                          <a:effect ref="fillLine"/>
                        </a:effectDag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433763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DDD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DDD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5437" name="Text Box 63"/>
          <p:cNvSpPr txBox="1">
            <a:spLocks noChangeArrowheads="1"/>
          </p:cNvSpPr>
          <p:nvPr/>
        </p:nvSpPr>
        <p:spPr bwMode="auto">
          <a:xfrm>
            <a:off x="2346325" y="5954713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en-US" sz="1400" b="0"/>
          </a:p>
        </p:txBody>
      </p:sp>
      <p:sp>
        <p:nvSpPr>
          <p:cNvPr id="55438" name="Text Box 64"/>
          <p:cNvSpPr txBox="1">
            <a:spLocks noChangeArrowheads="1"/>
          </p:cNvSpPr>
          <p:nvPr/>
        </p:nvSpPr>
        <p:spPr bwMode="auto">
          <a:xfrm>
            <a:off x="1584325" y="6640513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en-US" sz="1400" b="0"/>
          </a:p>
        </p:txBody>
      </p:sp>
      <p:sp>
        <p:nvSpPr>
          <p:cNvPr id="55439" name="Rectangle 65"/>
          <p:cNvSpPr>
            <a:spLocks noChangeArrowheads="1"/>
          </p:cNvSpPr>
          <p:nvPr/>
        </p:nvSpPr>
        <p:spPr bwMode="auto">
          <a:xfrm>
            <a:off x="533400" y="2667000"/>
            <a:ext cx="1171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/>
              <a:t>下午</a:t>
            </a:r>
            <a:r>
              <a:rPr lang="en-US" altLang="zh-CN" sz="1400"/>
              <a:t>3</a:t>
            </a:r>
            <a:r>
              <a:rPr lang="zh-CN" altLang="en-US" sz="1400"/>
              <a:t>时气绝</a:t>
            </a:r>
          </a:p>
        </p:txBody>
      </p:sp>
      <p:graphicFrame>
        <p:nvGraphicFramePr>
          <p:cNvPr id="55360" name="Object 29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62000" y="2971800"/>
          <a:ext cx="731838" cy="709613"/>
        </p:xfrm>
        <a:graphic>
          <a:graphicData uri="http://schemas.openxmlformats.org/presentationml/2006/ole">
            <p:oleObj spid="_x0000_s55360" name="Presentation" showAsIcon="1" r:id="rId4" imgW="914400" imgH="885825" progId="PowerPoint.Show.8">
              <p:embed/>
            </p:oleObj>
          </a:graphicData>
        </a:graphic>
      </p:graphicFrame>
      <p:sp>
        <p:nvSpPr>
          <p:cNvPr id="55440" name="Text Box 67"/>
          <p:cNvSpPr txBox="1">
            <a:spLocks noChangeArrowheads="1"/>
          </p:cNvSpPr>
          <p:nvPr/>
        </p:nvSpPr>
        <p:spPr bwMode="auto">
          <a:xfrm>
            <a:off x="533400" y="3352800"/>
            <a:ext cx="12700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/>
              <a:t>正月</a:t>
            </a:r>
            <a:r>
              <a:rPr lang="en-US" altLang="zh-CN" sz="1400"/>
              <a:t>15</a:t>
            </a:r>
            <a:r>
              <a:rPr lang="zh-CN" altLang="en-US" sz="1400"/>
              <a:t>日开始</a:t>
            </a:r>
          </a:p>
          <a:p>
            <a:r>
              <a:rPr lang="zh-CN" altLang="en-US" sz="1400"/>
              <a:t>之前安葬完毕</a:t>
            </a:r>
          </a:p>
        </p:txBody>
      </p:sp>
      <p:graphicFrame>
        <p:nvGraphicFramePr>
          <p:cNvPr id="55362" name="Object 7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62000" y="3810000"/>
          <a:ext cx="731838" cy="709613"/>
        </p:xfrm>
        <a:graphic>
          <a:graphicData uri="http://schemas.openxmlformats.org/presentationml/2006/ole">
            <p:oleObj spid="_x0000_s55362" name="Presentation" showAsIcon="1" r:id="rId5" imgW="914400" imgH="885825" progId="PowerPoint.Show.8">
              <p:embed/>
            </p:oleObj>
          </a:graphicData>
        </a:graphic>
      </p:graphicFrame>
      <p:sp>
        <p:nvSpPr>
          <p:cNvPr id="55441" name="Text Box 69"/>
          <p:cNvSpPr txBox="1">
            <a:spLocks noChangeArrowheads="1"/>
          </p:cNvSpPr>
          <p:nvPr/>
        </p:nvSpPr>
        <p:spPr bwMode="auto">
          <a:xfrm>
            <a:off x="609600" y="4267200"/>
            <a:ext cx="107315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0000FF"/>
                </a:solidFill>
              </a:rPr>
              <a:t>从受苦路</a:t>
            </a:r>
            <a:r>
              <a:rPr lang="en-US" altLang="zh-CN" sz="1400">
                <a:solidFill>
                  <a:srgbClr val="0000FF"/>
                </a:solidFill>
              </a:rPr>
              <a:t>,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到受难</a:t>
            </a:r>
            <a:r>
              <a:rPr lang="en-US" altLang="zh-CN" sz="1400">
                <a:solidFill>
                  <a:srgbClr val="0000FF"/>
                </a:solidFill>
              </a:rPr>
              <a:t>,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再到埋葬</a:t>
            </a:r>
            <a:r>
              <a:rPr lang="en-US" altLang="zh-CN" sz="1400">
                <a:solidFill>
                  <a:srgbClr val="0000FF"/>
                </a:solidFill>
              </a:rPr>
              <a:t>,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妇女们全程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跟随主</a:t>
            </a:r>
          </a:p>
        </p:txBody>
      </p:sp>
      <p:sp>
        <p:nvSpPr>
          <p:cNvPr id="55442" name="Text Box 70"/>
          <p:cNvSpPr txBox="1">
            <a:spLocks noChangeArrowheads="1"/>
          </p:cNvSpPr>
          <p:nvPr/>
        </p:nvSpPr>
        <p:spPr bwMode="auto">
          <a:xfrm>
            <a:off x="1828800" y="3429000"/>
            <a:ext cx="144780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400"/>
              <a:t>预备日的第二天</a:t>
            </a:r>
            <a:r>
              <a:rPr lang="en-US" altLang="zh-CN" sz="1400"/>
              <a:t>,</a:t>
            </a:r>
            <a:r>
              <a:rPr lang="zh-CN" altLang="en-US" sz="1400"/>
              <a:t>祭司长</a:t>
            </a:r>
            <a:r>
              <a:rPr lang="en-US" altLang="zh-CN" sz="1400"/>
              <a:t>,</a:t>
            </a:r>
            <a:r>
              <a:rPr lang="zh-CN" altLang="en-US" sz="1400"/>
              <a:t>法利赛人</a:t>
            </a:r>
            <a:r>
              <a:rPr lang="en-US" altLang="zh-CN" sz="1400"/>
              <a:t>,</a:t>
            </a:r>
            <a:r>
              <a:rPr lang="zh-CN" altLang="en-US" sz="1400"/>
              <a:t>要求彼拉多</a:t>
            </a:r>
            <a:r>
              <a:rPr lang="en-US" altLang="zh-CN" sz="1400"/>
              <a:t>:</a:t>
            </a:r>
          </a:p>
          <a:p>
            <a:endParaRPr lang="en-US" altLang="zh-CN" sz="1400"/>
          </a:p>
          <a:p>
            <a:r>
              <a:rPr lang="zh-CN" altLang="en-US" sz="1400"/>
              <a:t>派兵看守坟墓</a:t>
            </a:r>
          </a:p>
          <a:p>
            <a:r>
              <a:rPr lang="zh-CN" altLang="en-US" sz="1400"/>
              <a:t>直到第三天</a:t>
            </a:r>
          </a:p>
          <a:p>
            <a:endParaRPr lang="en-US" altLang="zh-CN" sz="1400"/>
          </a:p>
          <a:p>
            <a:r>
              <a:rPr lang="zh-CN" altLang="en-US" sz="1400"/>
              <a:t>并亲自领兵</a:t>
            </a:r>
            <a:r>
              <a:rPr lang="en-US" altLang="zh-CN" sz="1400"/>
              <a:t>,</a:t>
            </a:r>
            <a:r>
              <a:rPr lang="zh-CN" altLang="en-US" sz="1400"/>
              <a:t>将坟墓加上封条</a:t>
            </a:r>
            <a:r>
              <a:rPr lang="en-US" altLang="zh-CN" sz="1400" b="0"/>
              <a:t>:</a:t>
            </a:r>
          </a:p>
        </p:txBody>
      </p:sp>
      <p:graphicFrame>
        <p:nvGraphicFramePr>
          <p:cNvPr id="55365" name="Object 7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133600" y="5410200"/>
          <a:ext cx="722313" cy="700088"/>
        </p:xfrm>
        <a:graphic>
          <a:graphicData uri="http://schemas.openxmlformats.org/presentationml/2006/ole">
            <p:oleObj spid="_x0000_s55365" name="Presentation" showAsIcon="1" r:id="rId6" imgW="914400" imgH="885825" progId="PowerPoint.Show.8">
              <p:embed/>
            </p:oleObj>
          </a:graphicData>
        </a:graphic>
      </p:graphicFrame>
      <p:sp>
        <p:nvSpPr>
          <p:cNvPr id="55443" name="Line 72"/>
          <p:cNvSpPr>
            <a:spLocks noChangeShapeType="1"/>
          </p:cNvSpPr>
          <p:nvPr/>
        </p:nvSpPr>
        <p:spPr bwMode="auto">
          <a:xfrm>
            <a:off x="5943600" y="990600"/>
            <a:ext cx="0" cy="1676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55367" name="Object 7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505200" y="4800600"/>
          <a:ext cx="731838" cy="709613"/>
        </p:xfrm>
        <a:graphic>
          <a:graphicData uri="http://schemas.openxmlformats.org/presentationml/2006/ole">
            <p:oleObj spid="_x0000_s55367" name="Presentation" showAsIcon="1" r:id="rId7" imgW="914400" imgH="885825" progId="PowerPoint.Show.8">
              <p:embed/>
            </p:oleObj>
          </a:graphicData>
        </a:graphic>
      </p:graphicFrame>
      <p:sp>
        <p:nvSpPr>
          <p:cNvPr id="55444" name="Text Box 74"/>
          <p:cNvSpPr txBox="1">
            <a:spLocks noChangeArrowheads="1"/>
          </p:cNvSpPr>
          <p:nvPr/>
        </p:nvSpPr>
        <p:spPr bwMode="auto">
          <a:xfrm>
            <a:off x="3200400" y="2743200"/>
            <a:ext cx="14478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400">
                <a:solidFill>
                  <a:srgbClr val="0000FF"/>
                </a:solidFill>
              </a:rPr>
              <a:t>过了</a:t>
            </a:r>
            <a:r>
              <a:rPr lang="zh-CN" altLang="en-US" sz="1400">
                <a:solidFill>
                  <a:srgbClr val="0033CC"/>
                </a:solidFill>
              </a:rPr>
              <a:t>安息日</a:t>
            </a:r>
            <a:r>
              <a:rPr lang="en-US" altLang="zh-CN" sz="1400"/>
              <a:t>,</a:t>
            </a:r>
          </a:p>
          <a:p>
            <a:r>
              <a:rPr lang="zh-CN" altLang="en-US" sz="1400"/>
              <a:t>抹大拉的马利亚</a:t>
            </a:r>
          </a:p>
          <a:p>
            <a:r>
              <a:rPr lang="zh-CN" altLang="en-US" sz="1400"/>
              <a:t>和雅各的母亲</a:t>
            </a:r>
            <a:r>
              <a:rPr lang="en-US" altLang="zh-CN" sz="1400"/>
              <a:t>,</a:t>
            </a:r>
          </a:p>
          <a:p>
            <a:r>
              <a:rPr lang="zh-CN" altLang="en-US" sz="1400"/>
              <a:t>马利亚</a:t>
            </a:r>
            <a:r>
              <a:rPr lang="en-US" altLang="zh-CN" sz="1400"/>
              <a:t>,</a:t>
            </a:r>
            <a:r>
              <a:rPr lang="zh-CN" altLang="en-US" sz="1400"/>
              <a:t>并撒罗米</a:t>
            </a:r>
            <a:r>
              <a:rPr lang="en-US" altLang="zh-CN" sz="1400"/>
              <a:t>,</a:t>
            </a:r>
            <a:r>
              <a:rPr lang="zh-CN" altLang="en-US" sz="1400">
                <a:solidFill>
                  <a:srgbClr val="0000FF"/>
                </a:solidFill>
              </a:rPr>
              <a:t>买了香膏</a:t>
            </a:r>
            <a:r>
              <a:rPr lang="en-US" altLang="zh-CN" sz="1400">
                <a:solidFill>
                  <a:srgbClr val="0000FF"/>
                </a:solidFill>
              </a:rPr>
              <a:t>,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要去膏耶稣的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身体</a:t>
            </a:r>
          </a:p>
        </p:txBody>
      </p:sp>
      <p:graphicFrame>
        <p:nvGraphicFramePr>
          <p:cNvPr id="12362" name="Object 7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267200" y="6148388"/>
          <a:ext cx="731838" cy="709612"/>
        </p:xfrm>
        <a:graphic>
          <a:graphicData uri="http://schemas.openxmlformats.org/presentationml/2006/ole">
            <p:oleObj spid="_x0000_s55369" name="Presentation" showAsIcon="1" r:id="rId8" imgW="914400" imgH="885825" progId="PowerPoint.Show.8">
              <p:embed/>
            </p:oleObj>
          </a:graphicData>
        </a:graphic>
      </p:graphicFrame>
      <p:graphicFrame>
        <p:nvGraphicFramePr>
          <p:cNvPr id="3" name="Object 7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876800" y="6159500"/>
          <a:ext cx="722313" cy="698500"/>
        </p:xfrm>
        <a:graphic>
          <a:graphicData uri="http://schemas.openxmlformats.org/presentationml/2006/ole">
            <p:oleObj spid="_x0000_s55370" name="Presentation" showAsIcon="1" r:id="rId9" imgW="914400" imgH="885825" progId="PowerPoint.Show.8">
              <p:embed/>
            </p:oleObj>
          </a:graphicData>
        </a:graphic>
      </p:graphicFrame>
      <p:sp>
        <p:nvSpPr>
          <p:cNvPr id="14413" name="Text Box 77"/>
          <p:cNvSpPr txBox="1">
            <a:spLocks noChangeArrowheads="1"/>
          </p:cNvSpPr>
          <p:nvPr/>
        </p:nvSpPr>
        <p:spPr bwMode="auto">
          <a:xfrm>
            <a:off x="4572000" y="5257800"/>
            <a:ext cx="138747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/>
              <a:t>她们在</a:t>
            </a:r>
            <a:r>
              <a:rPr lang="zh-CN" altLang="en-US" sz="1400">
                <a:solidFill>
                  <a:srgbClr val="FF3300"/>
                </a:solidFill>
              </a:rPr>
              <a:t>安息日</a:t>
            </a:r>
          </a:p>
          <a:p>
            <a:r>
              <a:rPr lang="zh-CN" altLang="en-US" sz="1400"/>
              <a:t>便遵着诫命</a:t>
            </a:r>
          </a:p>
          <a:p>
            <a:r>
              <a:rPr lang="zh-CN" altLang="en-US" sz="1400"/>
              <a:t>安息了</a:t>
            </a:r>
            <a:r>
              <a:rPr lang="en-US" altLang="zh-CN" sz="1400">
                <a:solidFill>
                  <a:srgbClr val="FF3300"/>
                </a:solidFill>
              </a:rPr>
              <a:t>(</a:t>
            </a:r>
            <a:r>
              <a:rPr lang="zh-CN" altLang="en-US" sz="1400">
                <a:solidFill>
                  <a:srgbClr val="FF3300"/>
                </a:solidFill>
              </a:rPr>
              <a:t>正月</a:t>
            </a:r>
            <a:r>
              <a:rPr lang="en-US" altLang="zh-CN" sz="1400">
                <a:solidFill>
                  <a:srgbClr val="FF3300"/>
                </a:solidFill>
              </a:rPr>
              <a:t>17)</a:t>
            </a:r>
          </a:p>
        </p:txBody>
      </p:sp>
      <p:sp>
        <p:nvSpPr>
          <p:cNvPr id="55446" name="Line 78"/>
          <p:cNvSpPr>
            <a:spLocks noChangeShapeType="1"/>
          </p:cNvSpPr>
          <p:nvPr/>
        </p:nvSpPr>
        <p:spPr bwMode="auto">
          <a:xfrm>
            <a:off x="1752600" y="990600"/>
            <a:ext cx="0" cy="1676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415" name="Text Box 79"/>
          <p:cNvSpPr txBox="1">
            <a:spLocks noChangeArrowheads="1"/>
          </p:cNvSpPr>
          <p:nvPr/>
        </p:nvSpPr>
        <p:spPr bwMode="auto">
          <a:xfrm>
            <a:off x="4572000" y="2667000"/>
            <a:ext cx="142875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/>
              <a:t>那日是预备日</a:t>
            </a:r>
          </a:p>
          <a:p>
            <a:r>
              <a:rPr lang="zh-CN" altLang="en-US" sz="1400">
                <a:solidFill>
                  <a:srgbClr val="0033CC"/>
                </a:solidFill>
              </a:rPr>
              <a:t>安息日</a:t>
            </a:r>
            <a:r>
              <a:rPr lang="en-US" altLang="zh-CN" sz="1400">
                <a:solidFill>
                  <a:srgbClr val="0033CC"/>
                </a:solidFill>
              </a:rPr>
              <a:t>(15</a:t>
            </a:r>
            <a:r>
              <a:rPr lang="zh-CN" altLang="en-US" sz="1400">
                <a:solidFill>
                  <a:srgbClr val="0033CC"/>
                </a:solidFill>
              </a:rPr>
              <a:t>日</a:t>
            </a:r>
            <a:r>
              <a:rPr lang="en-US" altLang="zh-CN" sz="1400">
                <a:solidFill>
                  <a:srgbClr val="0000FF"/>
                </a:solidFill>
              </a:rPr>
              <a:t>)</a:t>
            </a:r>
            <a:r>
              <a:rPr lang="zh-CN" altLang="en-US" sz="1400"/>
              <a:t>也</a:t>
            </a:r>
          </a:p>
          <a:p>
            <a:r>
              <a:rPr lang="zh-CN" altLang="en-US" sz="1400"/>
              <a:t>快到了</a:t>
            </a:r>
            <a:r>
              <a:rPr lang="en-US" altLang="zh-CN" sz="1400"/>
              <a:t>,</a:t>
            </a:r>
            <a:r>
              <a:rPr lang="zh-CN" altLang="en-US" sz="1400"/>
              <a:t>那些从</a:t>
            </a:r>
          </a:p>
          <a:p>
            <a:r>
              <a:rPr lang="zh-CN" altLang="en-US" sz="1400"/>
              <a:t>加利利和耶稣同</a:t>
            </a:r>
          </a:p>
          <a:p>
            <a:r>
              <a:rPr lang="zh-CN" altLang="en-US" sz="1400"/>
              <a:t>来的妇女</a:t>
            </a:r>
            <a:r>
              <a:rPr lang="en-US" altLang="zh-CN" sz="1400"/>
              <a:t>,</a:t>
            </a:r>
            <a:r>
              <a:rPr lang="zh-CN" altLang="en-US" sz="1400"/>
              <a:t>跟在</a:t>
            </a:r>
          </a:p>
          <a:p>
            <a:r>
              <a:rPr lang="zh-CN" altLang="en-US" sz="1400"/>
              <a:t>后面看见了坟墓</a:t>
            </a:r>
          </a:p>
          <a:p>
            <a:r>
              <a:rPr lang="zh-CN" altLang="en-US" sz="1400"/>
              <a:t>和祂的身体怎样</a:t>
            </a:r>
          </a:p>
          <a:p>
            <a:r>
              <a:rPr lang="zh-CN" altLang="en-US" sz="1400"/>
              <a:t>安放</a:t>
            </a:r>
            <a:r>
              <a:rPr lang="en-US" altLang="zh-CN" sz="1400"/>
              <a:t>,</a:t>
            </a:r>
            <a:r>
              <a:rPr lang="zh-CN" altLang="en-US" sz="1400">
                <a:solidFill>
                  <a:srgbClr val="0000FF"/>
                </a:solidFill>
              </a:rPr>
              <a:t>她们就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回去</a:t>
            </a:r>
            <a:r>
              <a:rPr lang="en-US" altLang="zh-CN" sz="1400">
                <a:solidFill>
                  <a:srgbClr val="FF0066"/>
                </a:solidFill>
              </a:rPr>
              <a:t>(</a:t>
            </a:r>
            <a:r>
              <a:rPr lang="zh-CN" altLang="en-US" sz="1400">
                <a:solidFill>
                  <a:srgbClr val="FF0066"/>
                </a:solidFill>
              </a:rPr>
              <a:t>正月</a:t>
            </a:r>
            <a:r>
              <a:rPr lang="en-US" altLang="zh-CN" sz="1400">
                <a:solidFill>
                  <a:srgbClr val="FF0066"/>
                </a:solidFill>
              </a:rPr>
              <a:t>14)</a:t>
            </a:r>
          </a:p>
        </p:txBody>
      </p:sp>
      <p:sp>
        <p:nvSpPr>
          <p:cNvPr id="14416" name="Text Box 80"/>
          <p:cNvSpPr txBox="1">
            <a:spLocks noChangeArrowheads="1"/>
          </p:cNvSpPr>
          <p:nvPr/>
        </p:nvSpPr>
        <p:spPr bwMode="auto">
          <a:xfrm>
            <a:off x="4572000" y="4724400"/>
            <a:ext cx="12096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0000FF"/>
                </a:solidFill>
              </a:rPr>
              <a:t>预备了香料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香膏</a:t>
            </a:r>
            <a:r>
              <a:rPr lang="en-US" altLang="zh-CN" sz="1400">
                <a:solidFill>
                  <a:srgbClr val="FF0066"/>
                </a:solidFill>
              </a:rPr>
              <a:t>(</a:t>
            </a:r>
            <a:r>
              <a:rPr lang="zh-CN" altLang="en-US" sz="1400">
                <a:solidFill>
                  <a:srgbClr val="FF0066"/>
                </a:solidFill>
              </a:rPr>
              <a:t>正月</a:t>
            </a:r>
            <a:r>
              <a:rPr lang="en-US" altLang="zh-CN" sz="1400">
                <a:solidFill>
                  <a:srgbClr val="FF0066"/>
                </a:solidFill>
              </a:rPr>
              <a:t>16)</a:t>
            </a:r>
          </a:p>
        </p:txBody>
      </p:sp>
      <p:sp>
        <p:nvSpPr>
          <p:cNvPr id="14417" name="Text Box 81"/>
          <p:cNvSpPr txBox="1">
            <a:spLocks noChangeArrowheads="1"/>
          </p:cNvSpPr>
          <p:nvPr/>
        </p:nvSpPr>
        <p:spPr bwMode="auto">
          <a:xfrm>
            <a:off x="4572000" y="1524000"/>
            <a:ext cx="1368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400">
                <a:solidFill>
                  <a:srgbClr val="FF3300"/>
                </a:solidFill>
              </a:rPr>
              <a:t>(</a:t>
            </a:r>
            <a:r>
              <a:rPr lang="zh-CN" altLang="en-US" sz="1400">
                <a:solidFill>
                  <a:srgbClr val="FF3300"/>
                </a:solidFill>
              </a:rPr>
              <a:t>第七日</a:t>
            </a:r>
            <a:r>
              <a:rPr lang="en-US" altLang="zh-CN" sz="1400">
                <a:solidFill>
                  <a:srgbClr val="FF3300"/>
                </a:solidFill>
              </a:rPr>
              <a:t>)</a:t>
            </a:r>
            <a:r>
              <a:rPr lang="zh-CN" altLang="en-US" sz="1400">
                <a:solidFill>
                  <a:srgbClr val="FF3300"/>
                </a:solidFill>
              </a:rPr>
              <a:t>安息日</a:t>
            </a:r>
            <a:endParaRPr lang="en-US" altLang="zh-CN" sz="1400">
              <a:solidFill>
                <a:srgbClr val="FF3300"/>
              </a:solidFill>
            </a:endParaRPr>
          </a:p>
        </p:txBody>
      </p:sp>
      <p:sp>
        <p:nvSpPr>
          <p:cNvPr id="14418" name="AutoShape 82">
            <a:hlinkClick r:id="" action="ppaction://noaction" highlightClick="1"/>
          </p:cNvPr>
          <p:cNvSpPr>
            <a:spLocks noChangeAspect="1" noChangeArrowheads="1"/>
          </p:cNvSpPr>
          <p:nvPr/>
        </p:nvSpPr>
        <p:spPr bwMode="auto">
          <a:xfrm>
            <a:off x="5638800" y="6172200"/>
            <a:ext cx="311150" cy="311150"/>
          </a:xfrm>
          <a:prstGeom prst="actionButtonInformation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/>
          </a:p>
        </p:txBody>
      </p:sp>
      <p:graphicFrame>
        <p:nvGraphicFramePr>
          <p:cNvPr id="55377" name="Object 8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85800" y="5410200"/>
          <a:ext cx="731838" cy="709613"/>
        </p:xfrm>
        <a:graphic>
          <a:graphicData uri="http://schemas.openxmlformats.org/presentationml/2006/ole">
            <p:oleObj spid="_x0000_s55377" name="Presentation" showAsIcon="1" r:id="rId10" imgW="914400" imgH="885960" progId="PowerPoint.Show.8">
              <p:embed/>
            </p:oleObj>
          </a:graphicData>
        </a:graphic>
      </p:graphicFrame>
      <p:sp>
        <p:nvSpPr>
          <p:cNvPr id="55451" name="Text Box 84"/>
          <p:cNvSpPr txBox="1">
            <a:spLocks noChangeArrowheads="1"/>
          </p:cNvSpPr>
          <p:nvPr/>
        </p:nvSpPr>
        <p:spPr bwMode="auto">
          <a:xfrm>
            <a:off x="1905000" y="2667000"/>
            <a:ext cx="10731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/>
              <a:t>妇女们</a:t>
            </a:r>
            <a:r>
              <a:rPr lang="en-US" altLang="zh-CN" sz="1400"/>
              <a:t>,</a:t>
            </a:r>
          </a:p>
          <a:p>
            <a:r>
              <a:rPr lang="zh-CN" altLang="en-US" sz="1400"/>
              <a:t>全日守安息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401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401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401"/>
                            </p:stCondLst>
                            <p:childTnLst>
                              <p:par>
                                <p:cTn id="26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4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4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18"/>
                  </p:tgtEl>
                </p:cond>
              </p:nextCondLst>
            </p:seq>
          </p:childTnLst>
        </p:cTn>
      </p:par>
    </p:tnLst>
    <p:bldLst>
      <p:bldP spid="14413" grpId="0"/>
      <p:bldP spid="14415" grpId="0"/>
      <p:bldP spid="14416" grpId="0"/>
      <p:bldP spid="14417" grpId="0" build="allAtOnce"/>
      <p:bldP spid="14417" grpId="1" build="allAtOnce"/>
      <p:bldP spid="14417" grpId="2" build="allAtOnce"/>
      <p:bldP spid="144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563563"/>
          </a:xfrm>
        </p:spPr>
        <p:txBody>
          <a:bodyPr/>
          <a:lstStyle/>
          <a:p>
            <a:pPr algn="l" eaLnBrk="1" hangingPunct="1"/>
            <a:r>
              <a:rPr lang="zh-CN" altLang="en-US" sz="2400" b="1" smtClean="0">
                <a:ea typeface="Microsoft YaHei" pitchFamily="34" charset="-122"/>
              </a:rPr>
              <a:t>正月</a:t>
            </a:r>
            <a:r>
              <a:rPr lang="en-US" altLang="zh-CN" sz="2400" b="1" smtClean="0">
                <a:ea typeface="Microsoft YaHei" pitchFamily="34" charset="-122"/>
              </a:rPr>
              <a:t>18</a:t>
            </a:r>
            <a:r>
              <a:rPr lang="zh-CN" altLang="en-US" sz="2400" b="1" smtClean="0">
                <a:ea typeface="Microsoft YaHei" pitchFamily="34" charset="-122"/>
              </a:rPr>
              <a:t>日</a:t>
            </a:r>
            <a:r>
              <a:rPr lang="en-US" altLang="zh-CN" sz="2400" b="1" smtClean="0">
                <a:ea typeface="Microsoft YaHei" pitchFamily="34" charset="-122"/>
              </a:rPr>
              <a:t>: </a:t>
            </a:r>
            <a:r>
              <a:rPr lang="zh-CN" altLang="en-US" sz="2400" b="1" smtClean="0">
                <a:ea typeface="Microsoft YaHei" pitchFamily="34" charset="-122"/>
              </a:rPr>
              <a:t>黄昏</a:t>
            </a:r>
            <a:r>
              <a:rPr lang="en-US" altLang="zh-CN" sz="2400" b="1" smtClean="0">
                <a:ea typeface="Microsoft YaHei" pitchFamily="34" charset="-122"/>
              </a:rPr>
              <a:t> “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来看坟墓</a:t>
            </a:r>
            <a:r>
              <a:rPr lang="en-US" altLang="zh-CN" sz="2400" b="1" smtClean="0">
                <a:ea typeface="Microsoft YaHei" pitchFamily="34" charset="-122"/>
              </a:rPr>
              <a:t>”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的原因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马太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28:1) </a:t>
            </a:r>
            <a:endParaRPr lang="zh-CN" altLang="en-US" sz="2400" b="1" smtClean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2000"/>
            <a:ext cx="8382000" cy="5867400"/>
          </a:xfrm>
          <a:ln w="38100" cmpd="dbl"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smtClean="0"/>
              <a:t>In the end of the </a:t>
            </a:r>
            <a:r>
              <a:rPr lang="en-US" altLang="zh-CN" sz="1800" smtClean="0">
                <a:ea typeface="宋体" pitchFamily="2" charset="-122"/>
              </a:rPr>
              <a:t>S</a:t>
            </a:r>
            <a:r>
              <a:rPr lang="en-US" sz="1800" smtClean="0"/>
              <a:t>abbath, </a:t>
            </a:r>
            <a:r>
              <a:rPr lang="en-US" sz="1800" smtClean="0">
                <a:solidFill>
                  <a:srgbClr val="FF0066"/>
                </a:solidFill>
              </a:rPr>
              <a:t>as it </a:t>
            </a:r>
            <a:r>
              <a:rPr lang="en-US" sz="1800" b="1" smtClean="0">
                <a:solidFill>
                  <a:srgbClr val="FF0066"/>
                </a:solidFill>
              </a:rPr>
              <a:t>began to dawn toward</a:t>
            </a:r>
            <a:r>
              <a:rPr lang="en-US" sz="1800" smtClean="0">
                <a:solidFill>
                  <a:srgbClr val="FF0066"/>
                </a:solidFill>
              </a:rPr>
              <a:t> the</a:t>
            </a:r>
            <a:r>
              <a:rPr lang="en-US" altLang="zh-CN" sz="1800" smtClean="0">
                <a:solidFill>
                  <a:srgbClr val="FF0066"/>
                </a:solidFill>
                <a:ea typeface="宋体" pitchFamily="2" charset="-122"/>
              </a:rPr>
              <a:t> </a:t>
            </a:r>
            <a:r>
              <a:rPr lang="en-US" sz="1800" smtClean="0">
                <a:solidFill>
                  <a:srgbClr val="FF0066"/>
                </a:solidFill>
              </a:rPr>
              <a:t>first day</a:t>
            </a:r>
            <a:r>
              <a:rPr lang="en-US" sz="1800" smtClean="0"/>
              <a:t> of the week, </a:t>
            </a:r>
            <a:endParaRPr lang="en-US" altLang="zh-CN" sz="1800" smtClean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smtClean="0"/>
              <a:t>came Mary Magdalene and the other</a:t>
            </a:r>
            <a:r>
              <a:rPr lang="en-US" altLang="zh-CN" sz="1800" smtClean="0">
                <a:ea typeface="宋体" pitchFamily="2" charset="-122"/>
              </a:rPr>
              <a:t> </a:t>
            </a:r>
            <a:r>
              <a:rPr lang="en-US" sz="1800" smtClean="0"/>
              <a:t>Mary to see the </a:t>
            </a:r>
            <a:r>
              <a:rPr lang="en-US" altLang="zh-CN" sz="1800" smtClean="0">
                <a:ea typeface="宋体" pitchFamily="2" charset="-122"/>
              </a:rPr>
              <a:t>sepulcher</a:t>
            </a:r>
            <a:r>
              <a:rPr lang="en-US" sz="1800" smtClean="0"/>
              <a:t>.</a:t>
            </a:r>
            <a:r>
              <a:rPr lang="en-US" altLang="zh-CN" sz="1800" smtClean="0">
                <a:ea typeface="宋体" pitchFamily="2" charset="-122"/>
              </a:rPr>
              <a:t> [KJV,NASV]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smtClean="0"/>
              <a:t>Now late on Sabbath, </a:t>
            </a:r>
            <a:r>
              <a:rPr lang="en-US" sz="1800" smtClean="0">
                <a:solidFill>
                  <a:srgbClr val="FF0066"/>
                </a:solidFill>
              </a:rPr>
              <a:t>as it was </a:t>
            </a:r>
            <a:r>
              <a:rPr lang="en-US" sz="1800" b="1" smtClean="0">
                <a:solidFill>
                  <a:srgbClr val="FF0066"/>
                </a:solidFill>
              </a:rPr>
              <a:t>the dusk</a:t>
            </a:r>
            <a:r>
              <a:rPr lang="en-US" sz="1800" smtClean="0">
                <a:solidFill>
                  <a:srgbClr val="FF0066"/>
                </a:solidFill>
              </a:rPr>
              <a:t> of the next day after Sabbath</a:t>
            </a:r>
            <a:r>
              <a:rPr lang="en-US" sz="1800" smtClean="0"/>
              <a:t>, came</a:t>
            </a:r>
            <a:endParaRPr lang="en-US" altLang="zh-CN" sz="1800" smtClean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smtClean="0"/>
              <a:t>Mary of Magdala and the other Mary to look at the sepulcher.</a:t>
            </a:r>
            <a:r>
              <a:rPr lang="en-US" altLang="zh-CN" sz="1800" smtClean="0">
                <a:ea typeface="宋体" pitchFamily="2" charset="-122"/>
              </a:rPr>
              <a:t>    [Darby Bible]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smtClean="0"/>
              <a:t>And after the Sabbaths, </a:t>
            </a:r>
            <a:r>
              <a:rPr lang="en-US" sz="1800" smtClean="0">
                <a:solidFill>
                  <a:srgbClr val="FF0066"/>
                </a:solidFill>
              </a:rPr>
              <a:t>it </a:t>
            </a:r>
            <a:r>
              <a:rPr lang="en-US" sz="1800" b="1" smtClean="0">
                <a:solidFill>
                  <a:srgbClr val="FF0066"/>
                </a:solidFill>
              </a:rPr>
              <a:t>being dawn toward</a:t>
            </a:r>
            <a:r>
              <a:rPr lang="en-US" sz="1800" smtClean="0">
                <a:solidFill>
                  <a:srgbClr val="FF0066"/>
                </a:solidFill>
              </a:rPr>
              <a:t> the first day</a:t>
            </a:r>
            <a:r>
              <a:rPr lang="en-US" sz="1800" smtClean="0"/>
              <a:t> of the week, Mary</a:t>
            </a:r>
            <a:endParaRPr lang="en-US" altLang="zh-CN" sz="1800" smtClean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smtClean="0"/>
              <a:t>Magdalene and the other Mary came to see the tomb.</a:t>
            </a:r>
            <a:r>
              <a:rPr lang="en-US" altLang="zh-CN" sz="1800" smtClean="0">
                <a:ea typeface="宋体" pitchFamily="2" charset="-122"/>
              </a:rPr>
              <a:t>     [Berean Literal</a:t>
            </a:r>
            <a:r>
              <a:rPr lang="en-US" altLang="zh-CN" sz="1600" smtClean="0">
                <a:ea typeface="宋体" pitchFamily="2" charset="-122"/>
              </a:rPr>
              <a:t>]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CN" altLang="en-US" sz="2000" smtClean="0">
                <a:latin typeface="Microsoft YaHei" pitchFamily="34" charset="-122"/>
                <a:ea typeface="Microsoft YaHei" pitchFamily="34" charset="-122"/>
              </a:rPr>
              <a:t>中文意思</a:t>
            </a:r>
            <a:r>
              <a:rPr lang="en-US" altLang="zh-CN" sz="2000" smtClean="0">
                <a:latin typeface="Microsoft YaHei" pitchFamily="34" charset="-122"/>
                <a:ea typeface="Microsoft YaHei" pitchFamily="34" charset="-122"/>
              </a:rPr>
              <a:t>: </a:t>
            </a:r>
            <a:r>
              <a:rPr lang="zh-CN" altLang="en-US" sz="2000" smtClean="0">
                <a:latin typeface="Microsoft YaHei" pitchFamily="34" charset="-122"/>
                <a:ea typeface="Microsoft YaHei" pitchFamily="34" charset="-122"/>
              </a:rPr>
              <a:t>安息日将尽</a:t>
            </a:r>
            <a:r>
              <a:rPr lang="en-US" altLang="zh-CN" sz="20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000" smtClean="0">
                <a:latin typeface="Microsoft YaHei" pitchFamily="34" charset="-122"/>
                <a:ea typeface="Microsoft YaHei" pitchFamily="34" charset="-122"/>
              </a:rPr>
              <a:t>七日的第一日来临了</a:t>
            </a:r>
            <a:r>
              <a:rPr lang="en-US" altLang="zh-CN" sz="20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000" smtClean="0">
                <a:latin typeface="Microsoft YaHei" pitchFamily="34" charset="-122"/>
                <a:ea typeface="Microsoft YaHei" pitchFamily="34" charset="-122"/>
              </a:rPr>
              <a:t>抹大拉的马利亚和那一个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CN" altLang="en-US" sz="2000" smtClean="0">
                <a:latin typeface="Microsoft YaHei" pitchFamily="34" charset="-122"/>
                <a:ea typeface="Microsoft YaHei" pitchFamily="34" charset="-122"/>
              </a:rPr>
              <a:t>马利亚</a:t>
            </a:r>
            <a:r>
              <a:rPr lang="en-US" altLang="zh-CN" sz="20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000" smtClean="0">
                <a:latin typeface="Microsoft YaHei" pitchFamily="34" charset="-122"/>
                <a:ea typeface="Microsoft YaHei" pitchFamily="34" charset="-122"/>
              </a:rPr>
              <a:t>来看坟墓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zh-CN" altLang="en-US" sz="800" smtClean="0"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第一日黄昏来到</a:t>
            </a:r>
            <a:r>
              <a:rPr lang="en-US" altLang="zh-CN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抹大拉的马利亚</a:t>
            </a:r>
            <a:r>
              <a:rPr lang="en-US" altLang="zh-CN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很期盼罗马兵提前一晚离开</a:t>
            </a:r>
            <a:r>
              <a:rPr lang="en-US" altLang="zh-CN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因为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从未见过罗马兵为猷太人看守坟墓的</a:t>
            </a:r>
            <a:r>
              <a:rPr lang="en-US" altLang="zh-CN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於是和另一个马利亚</a:t>
            </a:r>
            <a:r>
              <a:rPr lang="en-US" altLang="zh-CN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来到坟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墓远处观望</a:t>
            </a:r>
            <a:r>
              <a:rPr lang="en-US" altLang="zh-CN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若罗马兵离开了</a:t>
            </a:r>
            <a:r>
              <a:rPr lang="en-US" altLang="zh-CN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她们就能更早膏抹主</a:t>
            </a:r>
            <a:r>
              <a:rPr lang="en-US" altLang="zh-CN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再者</a:t>
            </a:r>
            <a:r>
              <a:rPr lang="en-US" altLang="zh-CN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彼拉多的举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动很难逆料</a:t>
            </a:r>
            <a:r>
              <a:rPr lang="en-US" altLang="zh-CN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不久前彼拉多将几个违抗罗马治安的加利利人</a:t>
            </a:r>
            <a:r>
              <a:rPr lang="en-US" altLang="zh-CN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正当他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们在圣殿献祭时</a:t>
            </a:r>
            <a:r>
              <a:rPr lang="en-US" altLang="zh-CN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将他们杀了</a:t>
            </a:r>
            <a:r>
              <a:rPr lang="en-US" altLang="zh-CN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而流的血掺杂在他们献的祭物上</a:t>
            </a:r>
            <a:r>
              <a:rPr lang="en-US" altLang="zh-CN" sz="14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14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路</a:t>
            </a:r>
            <a:r>
              <a:rPr lang="en-US" altLang="zh-CN" sz="14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13:1)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她们很怕罗马人在最终时段</a:t>
            </a:r>
            <a:r>
              <a:rPr lang="en-US" altLang="zh-CN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无礼的糟践主的身体</a:t>
            </a:r>
            <a:r>
              <a:rPr lang="en-US" altLang="zh-CN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作出极端羞辱的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行为</a:t>
            </a:r>
            <a:r>
              <a:rPr lang="en-US" altLang="zh-CN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姐妹们不舍的爱</a:t>
            </a:r>
            <a:r>
              <a:rPr lang="en-US" altLang="zh-CN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催逼她们忧心的前来探望坟墓</a:t>
            </a:r>
            <a:r>
              <a:rPr lang="en-US" altLang="zh-CN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徘徊了很久</a:t>
            </a:r>
            <a:r>
              <a:rPr lang="en-US" altLang="zh-CN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但罗马兵毫无离开的迹象</a:t>
            </a:r>
            <a:r>
              <a:rPr lang="en-US" altLang="zh-CN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夜幕低垂</a:t>
            </a:r>
            <a:r>
              <a:rPr lang="en-US" altLang="zh-CN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黑暗深沉</a:t>
            </a:r>
            <a:r>
              <a:rPr lang="en-US" altLang="zh-CN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不知有多晚了</a:t>
            </a:r>
            <a:r>
              <a:rPr lang="en-US" altLang="zh-CN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她们才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回来</a:t>
            </a:r>
            <a:r>
              <a:rPr lang="en-US" altLang="zh-CN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继续忍耐到</a:t>
            </a:r>
            <a:r>
              <a:rPr lang="en-US" altLang="zh-CN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18</a:t>
            </a: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日的黎明</a:t>
            </a:r>
            <a:r>
              <a:rPr lang="en-US" altLang="zh-CN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20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罗马兵必定离开的时分</a:t>
            </a:r>
            <a:r>
              <a:rPr lang="zh-CN" altLang="en-US" sz="800" smtClean="0">
                <a:ea typeface="宋体" pitchFamily="2" charset="-12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211763"/>
          </a:xfrm>
          <a:ln w="38100" cmpd="dbl"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CN" sz="2400" smtClean="0">
                <a:ea typeface="Microsoft YaHei" pitchFamily="34" charset="-122"/>
              </a:rPr>
              <a:t>24:1 </a:t>
            </a:r>
            <a:r>
              <a:rPr lang="zh-CN" altLang="en-US" sz="2400" smtClean="0">
                <a:ea typeface="Microsoft YaHei" pitchFamily="34" charset="-122"/>
              </a:rPr>
              <a:t>七日的头一日</a:t>
            </a:r>
            <a:r>
              <a:rPr lang="en-US" altLang="zh-CN" sz="2400" smtClean="0">
                <a:ea typeface="Microsoft YaHei" pitchFamily="34" charset="-122"/>
              </a:rPr>
              <a:t>,</a:t>
            </a:r>
            <a:r>
              <a:rPr lang="zh-CN" altLang="en-US" sz="2400" smtClean="0">
                <a:ea typeface="Microsoft YaHei" pitchFamily="34" charset="-122"/>
              </a:rPr>
              <a:t>黎明的时候</a:t>
            </a:r>
            <a:r>
              <a:rPr lang="en-US" altLang="zh-CN" sz="2400" smtClean="0">
                <a:ea typeface="Microsoft YaHei" pitchFamily="34" charset="-122"/>
              </a:rPr>
              <a:t>,</a:t>
            </a:r>
            <a:r>
              <a:rPr lang="zh-CN" altLang="en-US" sz="2400" smtClean="0">
                <a:ea typeface="Microsoft YaHei" pitchFamily="34" charset="-122"/>
              </a:rPr>
              <a:t>那些妇女带着所预备的香料</a:t>
            </a:r>
            <a:r>
              <a:rPr lang="en-US" altLang="zh-CN" sz="2400" smtClean="0">
                <a:ea typeface="Microsoft YaHei" pitchFamily="34" charset="-122"/>
              </a:rPr>
              <a:t>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400" smtClean="0">
                <a:ea typeface="Microsoft YaHei" pitchFamily="34" charset="-122"/>
              </a:rPr>
              <a:t>来到坟墓前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zh-CN" sz="1200" smtClean="0">
              <a:ea typeface="Microsoft YaHei" pitchFamily="34" charset="-12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…</a:t>
            </a:r>
            <a:r>
              <a:rPr lang="zh-CN" altLang="en-US" sz="2400" smtClean="0">
                <a:ea typeface="Microsoft YaHei" pitchFamily="34" charset="-122"/>
              </a:rPr>
              <a:t>那两个人对他们说</a:t>
            </a:r>
            <a:r>
              <a:rPr lang="en-US" altLang="zh-CN" sz="2400" smtClean="0">
                <a:ea typeface="Microsoft YaHei" pitchFamily="34" charset="-122"/>
              </a:rPr>
              <a:t>,</a:t>
            </a:r>
            <a:r>
              <a:rPr lang="zh-CN" altLang="en-US" sz="2400" smtClean="0">
                <a:ea typeface="Microsoft YaHei" pitchFamily="34" charset="-122"/>
              </a:rPr>
              <a:t>为甚麽在死人中找活人呢</a:t>
            </a:r>
            <a:r>
              <a:rPr lang="en-US" altLang="zh-CN" sz="2400" smtClean="0">
                <a:ea typeface="Microsoft YaHei" pitchFamily="34" charset="-122"/>
              </a:rPr>
              <a:t>,</a:t>
            </a:r>
            <a:r>
              <a:rPr lang="zh-CN" altLang="en-US" sz="2400" smtClean="0">
                <a:ea typeface="Microsoft YaHei" pitchFamily="34" charset="-122"/>
              </a:rPr>
              <a:t>他不在这里</a:t>
            </a:r>
            <a:r>
              <a:rPr lang="en-US" altLang="zh-CN" sz="2400" smtClean="0">
                <a:ea typeface="Microsoft YaHei" pitchFamily="34" charset="-122"/>
              </a:rPr>
              <a:t>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400" smtClean="0">
                <a:ea typeface="Microsoft YaHei" pitchFamily="34" charset="-122"/>
              </a:rPr>
              <a:t>已经复活了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…</a:t>
            </a:r>
            <a:r>
              <a:rPr lang="en-US" altLang="zh-CN" sz="2400" smtClean="0">
                <a:ea typeface="Microsoft YaHei" pitchFamily="34" charset="-122"/>
              </a:rPr>
              <a:t>..</a:t>
            </a:r>
            <a:r>
              <a:rPr lang="zh-CN" altLang="en-US" sz="2400" smtClean="0">
                <a:ea typeface="Microsoft YaHei" pitchFamily="34" charset="-122"/>
              </a:rPr>
              <a:t>便从坟墓回去</a:t>
            </a:r>
            <a:r>
              <a:rPr lang="en-US" altLang="zh-CN" sz="2400" smtClean="0">
                <a:ea typeface="Microsoft YaHei" pitchFamily="34" charset="-122"/>
              </a:rPr>
              <a:t>,</a:t>
            </a:r>
            <a:r>
              <a:rPr lang="zh-CN" altLang="en-US" sz="2400" smtClean="0">
                <a:ea typeface="Microsoft YaHei" pitchFamily="34" charset="-122"/>
              </a:rPr>
              <a:t>把这一切事告诉</a:t>
            </a:r>
            <a:r>
              <a:rPr lang="en-US" altLang="zh-CN" sz="2400" smtClean="0">
                <a:ea typeface="Microsoft YaHei" pitchFamily="34" charset="-122"/>
              </a:rPr>
              <a:t>,</a:t>
            </a:r>
            <a:r>
              <a:rPr lang="zh-CN" altLang="en-US" sz="2400" smtClean="0">
                <a:ea typeface="Microsoft YaHei" pitchFamily="34" charset="-122"/>
              </a:rPr>
              <a:t>十一个使徒和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400" smtClean="0">
                <a:ea typeface="Microsoft YaHei" pitchFamily="34" charset="-122"/>
              </a:rPr>
              <a:t>其余的人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CN" sz="2400" smtClean="0">
                <a:ea typeface="Microsoft YaHei" pitchFamily="34" charset="-122"/>
              </a:rPr>
              <a:t>24:10 </a:t>
            </a:r>
            <a:r>
              <a:rPr lang="zh-CN" altLang="en-US" sz="2400" smtClean="0">
                <a:ea typeface="Microsoft YaHei" pitchFamily="34" charset="-122"/>
              </a:rPr>
              <a:t>那告诉使徒的就是抹大拉的马利亚和约亚拿</a:t>
            </a:r>
            <a:r>
              <a:rPr lang="en-US" altLang="zh-CN" sz="2400" smtClean="0">
                <a:ea typeface="Microsoft YaHei" pitchFamily="34" charset="-122"/>
              </a:rPr>
              <a:t>,</a:t>
            </a:r>
            <a:r>
              <a:rPr lang="zh-CN" altLang="en-US" sz="2400" smtClean="0">
                <a:ea typeface="Microsoft YaHei" pitchFamily="34" charset="-122"/>
              </a:rPr>
              <a:t>并雅各的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400" smtClean="0">
                <a:ea typeface="Microsoft YaHei" pitchFamily="34" charset="-122"/>
              </a:rPr>
              <a:t>母亲马利亚</a:t>
            </a:r>
            <a:r>
              <a:rPr lang="en-US" altLang="zh-CN" sz="2400" smtClean="0">
                <a:ea typeface="Microsoft YaHei" pitchFamily="34" charset="-122"/>
              </a:rPr>
              <a:t>,</a:t>
            </a:r>
            <a:r>
              <a:rPr lang="zh-CN" altLang="en-US" sz="2400" smtClean="0">
                <a:ea typeface="Microsoft YaHei" pitchFamily="34" charset="-122"/>
              </a:rPr>
              <a:t>还有与他们在一处的妇女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zh-CN" altLang="en-US" sz="2400" smtClean="0">
              <a:ea typeface="Microsoft YaHei" pitchFamily="34" charset="-12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400" b="1" smtClean="0">
                <a:solidFill>
                  <a:srgbClr val="0000FF"/>
                </a:solidFill>
                <a:ea typeface="Microsoft YaHei" pitchFamily="34" charset="-122"/>
              </a:rPr>
              <a:t>路加记载</a:t>
            </a:r>
            <a:r>
              <a:rPr lang="en-US" altLang="zh-CN" sz="2400" b="1" smtClean="0">
                <a:solidFill>
                  <a:srgbClr val="0000FF"/>
                </a:solidFill>
                <a:ea typeface="Microsoft YaHei" pitchFamily="34" charset="-122"/>
              </a:rPr>
              <a:t>,</a:t>
            </a:r>
            <a:r>
              <a:rPr lang="zh-CN" altLang="en-US" sz="2400" b="1" smtClean="0">
                <a:solidFill>
                  <a:srgbClr val="0000FF"/>
                </a:solidFill>
                <a:ea typeface="Microsoft YaHei" pitchFamily="34" charset="-122"/>
              </a:rPr>
              <a:t>是妇女们和抹大拉的马利亚</a:t>
            </a:r>
            <a:r>
              <a:rPr lang="en-US" altLang="zh-CN" sz="2400" b="1" smtClean="0">
                <a:solidFill>
                  <a:srgbClr val="0000FF"/>
                </a:solidFill>
                <a:ea typeface="Microsoft YaHei" pitchFamily="34" charset="-122"/>
              </a:rPr>
              <a:t>,</a:t>
            </a:r>
            <a:r>
              <a:rPr lang="zh-CN" altLang="en-US" sz="2400" b="1" smtClean="0">
                <a:solidFill>
                  <a:srgbClr val="0000FF"/>
                </a:solidFill>
                <a:ea typeface="Microsoft YaHei" pitchFamily="34" charset="-122"/>
              </a:rPr>
              <a:t>黎明时一起来到坟墓</a:t>
            </a:r>
            <a:r>
              <a:rPr lang="en-US" altLang="zh-CN" sz="2400" b="1" smtClean="0">
                <a:solidFill>
                  <a:srgbClr val="0000FF"/>
                </a:solidFill>
                <a:ea typeface="Microsoft YaHei" pitchFamily="34" charset="-122"/>
              </a:rPr>
              <a:t>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400" b="1" smtClean="0">
                <a:solidFill>
                  <a:srgbClr val="0000FF"/>
                </a:solidFill>
                <a:ea typeface="Microsoft YaHei" pitchFamily="34" charset="-122"/>
              </a:rPr>
              <a:t>表明</a:t>
            </a:r>
            <a:r>
              <a:rPr lang="en-US" altLang="zh-CN" sz="2400" b="1" smtClean="0">
                <a:solidFill>
                  <a:srgbClr val="0000FF"/>
                </a:solidFill>
                <a:ea typeface="Microsoft YaHei" pitchFamily="34" charset="-122"/>
              </a:rPr>
              <a:t>(</a:t>
            </a:r>
            <a:r>
              <a:rPr lang="zh-CN" altLang="en-US" sz="2400" b="1" smtClean="0">
                <a:solidFill>
                  <a:srgbClr val="0000FF"/>
                </a:solidFill>
                <a:ea typeface="Microsoft YaHei" pitchFamily="34" charset="-122"/>
              </a:rPr>
              <a:t>马太记载</a:t>
            </a:r>
            <a:r>
              <a:rPr lang="en-US" altLang="zh-CN" sz="2400" b="1" smtClean="0">
                <a:solidFill>
                  <a:srgbClr val="0000FF"/>
                </a:solidFill>
                <a:ea typeface="Microsoft YaHei" pitchFamily="34" charset="-122"/>
              </a:rPr>
              <a:t>)</a:t>
            </a:r>
            <a:r>
              <a:rPr lang="zh-CN" altLang="en-US" sz="2400" b="1" smtClean="0">
                <a:solidFill>
                  <a:srgbClr val="0000FF"/>
                </a:solidFill>
                <a:ea typeface="Microsoft YaHei" pitchFamily="34" charset="-122"/>
              </a:rPr>
              <a:t>黄昏时她去看坟墓</a:t>
            </a:r>
            <a:r>
              <a:rPr lang="en-US" altLang="zh-CN" sz="2400" b="1" smtClean="0">
                <a:solidFill>
                  <a:srgbClr val="0000FF"/>
                </a:solidFill>
                <a:ea typeface="Microsoft YaHei" pitchFamily="34" charset="-122"/>
              </a:rPr>
              <a:t>, </a:t>
            </a:r>
            <a:r>
              <a:rPr lang="zh-CN" altLang="en-US" sz="2400" b="1" smtClean="0">
                <a:solidFill>
                  <a:srgbClr val="0000FF"/>
                </a:solidFill>
                <a:ea typeface="Microsoft YaHei" pitchFamily="34" charset="-122"/>
              </a:rPr>
              <a:t>又无奈的回到住处</a:t>
            </a:r>
            <a:endParaRPr lang="en-US" altLang="zh-CN" sz="2400" b="1" smtClean="0">
              <a:solidFill>
                <a:srgbClr val="0000FF"/>
              </a:solidFill>
              <a:ea typeface="Microsoft YaHei" pitchFamily="34" charset="-12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400" b="1" smtClean="0">
                <a:solidFill>
                  <a:srgbClr val="0000FF"/>
                </a:solidFill>
                <a:ea typeface="Microsoft YaHei" pitchFamily="34" charset="-122"/>
              </a:rPr>
              <a:t>再於当日黎明与其他的妇女一同来到坟墓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400" b="1" smtClean="0">
                <a:solidFill>
                  <a:srgbClr val="0000FF"/>
                </a:solidFill>
                <a:ea typeface="Microsoft YaHei" pitchFamily="34" charset="-122"/>
              </a:rPr>
              <a:t>这样的过程</a:t>
            </a:r>
            <a:r>
              <a:rPr lang="en-US" altLang="zh-CN" sz="2400" b="1" smtClean="0">
                <a:solidFill>
                  <a:srgbClr val="0000FF"/>
                </a:solidFill>
                <a:ea typeface="Microsoft YaHei" pitchFamily="34" charset="-122"/>
              </a:rPr>
              <a:t>, </a:t>
            </a:r>
            <a:r>
              <a:rPr lang="zh-CN" altLang="en-US" sz="2400" b="1" smtClean="0">
                <a:solidFill>
                  <a:srgbClr val="0000FF"/>
                </a:solidFill>
                <a:ea typeface="Microsoft YaHei" pitchFamily="34" charset="-122"/>
              </a:rPr>
              <a:t>则</a:t>
            </a:r>
            <a:r>
              <a:rPr lang="en-US" altLang="zh-CN" sz="2400" b="1" smtClean="0">
                <a:solidFill>
                  <a:srgbClr val="0000FF"/>
                </a:solidFill>
                <a:ea typeface="Microsoft YaHei" pitchFamily="34" charset="-122"/>
              </a:rPr>
              <a:t>(</a:t>
            </a:r>
            <a:r>
              <a:rPr lang="zh-CN" altLang="en-US" sz="2400" b="1" smtClean="0">
                <a:solidFill>
                  <a:srgbClr val="0000FF"/>
                </a:solidFill>
                <a:ea typeface="Microsoft YaHei" pitchFamily="34" charset="-122"/>
              </a:rPr>
              <a:t>马太</a:t>
            </a:r>
            <a:r>
              <a:rPr lang="en-US" altLang="zh-CN" sz="2400" b="1" smtClean="0">
                <a:solidFill>
                  <a:srgbClr val="0000FF"/>
                </a:solidFill>
                <a:ea typeface="Microsoft YaHei" pitchFamily="34" charset="-122"/>
              </a:rPr>
              <a:t>28:1)</a:t>
            </a:r>
            <a:r>
              <a:rPr lang="zh-CN" altLang="en-US" sz="2400" b="1" smtClean="0">
                <a:solidFill>
                  <a:srgbClr val="0000FF"/>
                </a:solidFill>
                <a:ea typeface="Microsoft YaHei" pitchFamily="34" charset="-122"/>
              </a:rPr>
              <a:t>与</a:t>
            </a:r>
            <a:r>
              <a:rPr lang="en-US" altLang="zh-CN" sz="2400" b="1" smtClean="0">
                <a:solidFill>
                  <a:srgbClr val="0000FF"/>
                </a:solidFill>
                <a:ea typeface="Microsoft YaHei" pitchFamily="34" charset="-122"/>
              </a:rPr>
              <a:t>(</a:t>
            </a:r>
            <a:r>
              <a:rPr lang="zh-CN" altLang="en-US" sz="2400" b="1" smtClean="0">
                <a:solidFill>
                  <a:srgbClr val="0000FF"/>
                </a:solidFill>
                <a:ea typeface="Microsoft YaHei" pitchFamily="34" charset="-122"/>
              </a:rPr>
              <a:t>路加</a:t>
            </a:r>
            <a:r>
              <a:rPr lang="en-US" altLang="zh-CN" sz="2400" b="1" smtClean="0">
                <a:solidFill>
                  <a:srgbClr val="0000FF"/>
                </a:solidFill>
                <a:ea typeface="Microsoft YaHei" pitchFamily="34" charset="-122"/>
              </a:rPr>
              <a:t>24:1-10)</a:t>
            </a:r>
            <a:r>
              <a:rPr lang="zh-CN" altLang="en-US" sz="2400" b="1" smtClean="0">
                <a:solidFill>
                  <a:srgbClr val="0000FF"/>
                </a:solidFill>
                <a:ea typeface="Microsoft YaHei" pitchFamily="34" charset="-122"/>
              </a:rPr>
              <a:t>没有冲突</a:t>
            </a:r>
          </a:p>
        </p:txBody>
      </p:sp>
      <p:sp>
        <p:nvSpPr>
          <p:cNvPr id="81922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563563"/>
          </a:xfrm>
        </p:spPr>
        <p:txBody>
          <a:bodyPr/>
          <a:lstStyle/>
          <a:p>
            <a:pPr algn="l" eaLnBrk="1" hangingPunct="1"/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正月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18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日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: 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黄昏来看坟墓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又回住处 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路加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24:1,10)</a:t>
            </a:r>
            <a:r>
              <a:rPr lang="en-US" altLang="zh-CN" smtClean="0">
                <a:ea typeface="宋体" pitchFamily="2" charset="-12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4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8991600" cy="762000"/>
          </a:xfrm>
        </p:spPr>
        <p:txBody>
          <a:bodyPr/>
          <a:lstStyle/>
          <a:p>
            <a:pPr eaLnBrk="1" hangingPunct="1"/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正月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18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日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: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清早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天使打开空坟墓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告诉妇女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主已经复活了</a:t>
            </a:r>
            <a:b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</a:b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马太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28:1-15)</a:t>
            </a:r>
          </a:p>
        </p:txBody>
      </p:sp>
      <p:graphicFrame>
        <p:nvGraphicFramePr>
          <p:cNvPr id="15363" name="Group 3"/>
          <p:cNvGraphicFramePr>
            <a:graphicFrameLocks noGrp="1"/>
          </p:cNvGraphicFramePr>
          <p:nvPr>
            <p:ph idx="4294967295"/>
          </p:nvPr>
        </p:nvGraphicFramePr>
        <p:xfrm>
          <a:off x="457200" y="990600"/>
          <a:ext cx="6858000" cy="5110163"/>
        </p:xfrm>
        <a:graphic>
          <a:graphicData uri="http://schemas.openxmlformats.org/drawingml/2006/table">
            <a:tbl>
              <a:tblPr/>
              <a:tblGrid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</a:tblGrid>
              <a:tr h="124936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14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预备日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15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安息日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16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17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18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433763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2605" name="Text Box 61"/>
          <p:cNvSpPr txBox="1">
            <a:spLocks noChangeArrowheads="1"/>
          </p:cNvSpPr>
          <p:nvPr/>
        </p:nvSpPr>
        <p:spPr bwMode="auto">
          <a:xfrm>
            <a:off x="2346325" y="5954713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en-US" sz="1400" b="0"/>
          </a:p>
        </p:txBody>
      </p:sp>
      <p:sp>
        <p:nvSpPr>
          <p:cNvPr id="62606" name="Text Box 62"/>
          <p:cNvSpPr txBox="1">
            <a:spLocks noChangeArrowheads="1"/>
          </p:cNvSpPr>
          <p:nvPr/>
        </p:nvSpPr>
        <p:spPr bwMode="auto">
          <a:xfrm>
            <a:off x="1584325" y="6640513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en-US" sz="1400" b="0"/>
          </a:p>
        </p:txBody>
      </p:sp>
      <p:sp>
        <p:nvSpPr>
          <p:cNvPr id="62607" name="Rectangle 63"/>
          <p:cNvSpPr>
            <a:spLocks noChangeArrowheads="1"/>
          </p:cNvSpPr>
          <p:nvPr/>
        </p:nvSpPr>
        <p:spPr bwMode="auto">
          <a:xfrm>
            <a:off x="533400" y="2667000"/>
            <a:ext cx="1171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/>
              <a:t>下午</a:t>
            </a:r>
            <a:r>
              <a:rPr lang="en-US" altLang="zh-CN" sz="1400"/>
              <a:t>3</a:t>
            </a:r>
            <a:r>
              <a:rPr lang="zh-CN" altLang="en-US" sz="1400"/>
              <a:t>时气绝</a:t>
            </a:r>
          </a:p>
        </p:txBody>
      </p:sp>
      <p:graphicFrame>
        <p:nvGraphicFramePr>
          <p:cNvPr id="62526" name="Object 29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62000" y="2971800"/>
          <a:ext cx="731838" cy="709613"/>
        </p:xfrm>
        <a:graphic>
          <a:graphicData uri="http://schemas.openxmlformats.org/presentationml/2006/ole">
            <p:oleObj spid="_x0000_s62526" name="Presentation" showAsIcon="1" r:id="rId4" imgW="914400" imgH="885825" progId="PowerPoint.Show.8">
              <p:embed/>
            </p:oleObj>
          </a:graphicData>
        </a:graphic>
      </p:graphicFrame>
      <p:sp>
        <p:nvSpPr>
          <p:cNvPr id="62608" name="Text Box 65"/>
          <p:cNvSpPr txBox="1">
            <a:spLocks noChangeArrowheads="1"/>
          </p:cNvSpPr>
          <p:nvPr/>
        </p:nvSpPr>
        <p:spPr bwMode="auto">
          <a:xfrm>
            <a:off x="533400" y="3352800"/>
            <a:ext cx="12700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/>
              <a:t>正月</a:t>
            </a:r>
            <a:r>
              <a:rPr lang="en-US" altLang="zh-CN" sz="1400"/>
              <a:t>15</a:t>
            </a:r>
            <a:r>
              <a:rPr lang="zh-CN" altLang="en-US" sz="1400"/>
              <a:t>日开始</a:t>
            </a:r>
          </a:p>
          <a:p>
            <a:r>
              <a:rPr lang="zh-CN" altLang="en-US" sz="1400"/>
              <a:t>之前安葬完毕</a:t>
            </a:r>
          </a:p>
        </p:txBody>
      </p:sp>
      <p:graphicFrame>
        <p:nvGraphicFramePr>
          <p:cNvPr id="62528" name="Object 7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62000" y="3886200"/>
          <a:ext cx="731838" cy="709613"/>
        </p:xfrm>
        <a:graphic>
          <a:graphicData uri="http://schemas.openxmlformats.org/presentationml/2006/ole">
            <p:oleObj spid="_x0000_s62528" name="Presentation" showAsIcon="1" r:id="rId5" imgW="914400" imgH="885825" progId="PowerPoint.Show.8">
              <p:embed/>
            </p:oleObj>
          </a:graphicData>
        </a:graphic>
      </p:graphicFrame>
      <p:sp>
        <p:nvSpPr>
          <p:cNvPr id="62609" name="Text Box 67"/>
          <p:cNvSpPr txBox="1">
            <a:spLocks noChangeArrowheads="1"/>
          </p:cNvSpPr>
          <p:nvPr/>
        </p:nvSpPr>
        <p:spPr bwMode="auto">
          <a:xfrm>
            <a:off x="609600" y="4343400"/>
            <a:ext cx="107315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0000FF"/>
                </a:solidFill>
              </a:rPr>
              <a:t>从受苦路</a:t>
            </a:r>
            <a:r>
              <a:rPr lang="en-US" altLang="zh-CN" sz="1400">
                <a:solidFill>
                  <a:srgbClr val="0000FF"/>
                </a:solidFill>
              </a:rPr>
              <a:t>,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到受难</a:t>
            </a:r>
            <a:r>
              <a:rPr lang="en-US" altLang="zh-CN" sz="1400">
                <a:solidFill>
                  <a:srgbClr val="0000FF"/>
                </a:solidFill>
              </a:rPr>
              <a:t>,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再到埋葬</a:t>
            </a:r>
            <a:r>
              <a:rPr lang="en-US" altLang="zh-CN" sz="1400">
                <a:solidFill>
                  <a:srgbClr val="0000FF"/>
                </a:solidFill>
              </a:rPr>
              <a:t>,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妇女们全程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跟随主</a:t>
            </a:r>
          </a:p>
        </p:txBody>
      </p:sp>
      <p:sp>
        <p:nvSpPr>
          <p:cNvPr id="62610" name="Text Box 68"/>
          <p:cNvSpPr txBox="1">
            <a:spLocks noChangeArrowheads="1"/>
          </p:cNvSpPr>
          <p:nvPr/>
        </p:nvSpPr>
        <p:spPr bwMode="auto">
          <a:xfrm>
            <a:off x="1828800" y="3505200"/>
            <a:ext cx="144780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400"/>
              <a:t>预备日的第二天</a:t>
            </a:r>
            <a:r>
              <a:rPr lang="en-US" altLang="zh-CN" sz="1400"/>
              <a:t>,</a:t>
            </a:r>
            <a:r>
              <a:rPr lang="zh-CN" altLang="en-US" sz="1400"/>
              <a:t>祭司长</a:t>
            </a:r>
            <a:r>
              <a:rPr lang="en-US" altLang="zh-CN" sz="1400"/>
              <a:t>,</a:t>
            </a:r>
            <a:r>
              <a:rPr lang="zh-CN" altLang="en-US" sz="1400"/>
              <a:t>法利赛人</a:t>
            </a:r>
            <a:r>
              <a:rPr lang="en-US" altLang="zh-CN" sz="1400"/>
              <a:t>,</a:t>
            </a:r>
            <a:r>
              <a:rPr lang="zh-CN" altLang="en-US" sz="1400"/>
              <a:t>要求彼拉多</a:t>
            </a:r>
            <a:r>
              <a:rPr lang="en-US" altLang="zh-CN" sz="1400"/>
              <a:t>:</a:t>
            </a:r>
          </a:p>
          <a:p>
            <a:endParaRPr lang="en-US" altLang="zh-CN" sz="1400"/>
          </a:p>
          <a:p>
            <a:r>
              <a:rPr lang="zh-CN" altLang="en-US" sz="1400"/>
              <a:t>派兵看守坟墓</a:t>
            </a:r>
          </a:p>
          <a:p>
            <a:r>
              <a:rPr lang="zh-CN" altLang="en-US" sz="1400"/>
              <a:t>直到第三天</a:t>
            </a:r>
          </a:p>
          <a:p>
            <a:endParaRPr lang="en-US" altLang="zh-CN" sz="1400"/>
          </a:p>
          <a:p>
            <a:r>
              <a:rPr lang="zh-CN" altLang="en-US" sz="1400"/>
              <a:t>并亲自领兵</a:t>
            </a:r>
            <a:r>
              <a:rPr lang="en-US" altLang="zh-CN" sz="1400"/>
              <a:t>,</a:t>
            </a:r>
            <a:r>
              <a:rPr lang="zh-CN" altLang="en-US" sz="1400"/>
              <a:t>将坟墓加上封条</a:t>
            </a:r>
            <a:r>
              <a:rPr lang="en-US" altLang="zh-CN" sz="1400" b="0"/>
              <a:t>:</a:t>
            </a:r>
          </a:p>
        </p:txBody>
      </p:sp>
      <p:graphicFrame>
        <p:nvGraphicFramePr>
          <p:cNvPr id="62531" name="Object 7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133600" y="5486400"/>
          <a:ext cx="722313" cy="700088"/>
        </p:xfrm>
        <a:graphic>
          <a:graphicData uri="http://schemas.openxmlformats.org/presentationml/2006/ole">
            <p:oleObj spid="_x0000_s62531" name="Presentation" showAsIcon="1" r:id="rId6" imgW="914400" imgH="885825" progId="PowerPoint.Show.8">
              <p:embed/>
            </p:oleObj>
          </a:graphicData>
        </a:graphic>
      </p:graphicFrame>
      <p:sp>
        <p:nvSpPr>
          <p:cNvPr id="62611" name="Line 70"/>
          <p:cNvSpPr>
            <a:spLocks noChangeShapeType="1"/>
          </p:cNvSpPr>
          <p:nvPr/>
        </p:nvSpPr>
        <p:spPr bwMode="auto">
          <a:xfrm>
            <a:off x="5943600" y="990600"/>
            <a:ext cx="0" cy="1676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62533" name="Object 7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505200" y="4800600"/>
          <a:ext cx="731838" cy="709613"/>
        </p:xfrm>
        <a:graphic>
          <a:graphicData uri="http://schemas.openxmlformats.org/presentationml/2006/ole">
            <p:oleObj spid="_x0000_s62533" name="Presentation" showAsIcon="1" r:id="rId7" imgW="914400" imgH="885825" progId="PowerPoint.Show.8">
              <p:embed/>
            </p:oleObj>
          </a:graphicData>
        </a:graphic>
      </p:graphicFrame>
      <p:sp>
        <p:nvSpPr>
          <p:cNvPr id="62612" name="Text Box 72"/>
          <p:cNvSpPr txBox="1">
            <a:spLocks noChangeArrowheads="1"/>
          </p:cNvSpPr>
          <p:nvPr/>
        </p:nvSpPr>
        <p:spPr bwMode="auto">
          <a:xfrm>
            <a:off x="3200400" y="2743200"/>
            <a:ext cx="14478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400">
                <a:solidFill>
                  <a:srgbClr val="0000FF"/>
                </a:solidFill>
              </a:rPr>
              <a:t>过了安息日</a:t>
            </a:r>
            <a:r>
              <a:rPr lang="en-US" altLang="zh-CN" sz="1400"/>
              <a:t>,</a:t>
            </a:r>
          </a:p>
          <a:p>
            <a:r>
              <a:rPr lang="zh-CN" altLang="en-US" sz="1400"/>
              <a:t>抹大拉的马利亚</a:t>
            </a:r>
          </a:p>
          <a:p>
            <a:r>
              <a:rPr lang="zh-CN" altLang="en-US" sz="1400"/>
              <a:t>和雅各的母亲</a:t>
            </a:r>
            <a:r>
              <a:rPr lang="en-US" altLang="zh-CN" sz="1400"/>
              <a:t>,</a:t>
            </a:r>
          </a:p>
          <a:p>
            <a:r>
              <a:rPr lang="zh-CN" altLang="en-US" sz="1400"/>
              <a:t>马利亚</a:t>
            </a:r>
            <a:r>
              <a:rPr lang="en-US" altLang="zh-CN" sz="1400"/>
              <a:t>,</a:t>
            </a:r>
            <a:r>
              <a:rPr lang="zh-CN" altLang="en-US" sz="1400"/>
              <a:t>并撒罗米</a:t>
            </a:r>
            <a:r>
              <a:rPr lang="en-US" altLang="zh-CN" sz="1400"/>
              <a:t>,</a:t>
            </a:r>
            <a:r>
              <a:rPr lang="zh-CN" altLang="en-US" sz="1400">
                <a:solidFill>
                  <a:srgbClr val="0000FF"/>
                </a:solidFill>
              </a:rPr>
              <a:t>买了香膏</a:t>
            </a:r>
            <a:r>
              <a:rPr lang="en-US" altLang="zh-CN" sz="1400">
                <a:solidFill>
                  <a:srgbClr val="0000FF"/>
                </a:solidFill>
              </a:rPr>
              <a:t>,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要去膏耶稣的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身体</a:t>
            </a:r>
          </a:p>
        </p:txBody>
      </p:sp>
      <p:graphicFrame>
        <p:nvGraphicFramePr>
          <p:cNvPr id="62535" name="Object 7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419600" y="6148388"/>
          <a:ext cx="731838" cy="709612"/>
        </p:xfrm>
        <a:graphic>
          <a:graphicData uri="http://schemas.openxmlformats.org/presentationml/2006/ole">
            <p:oleObj spid="_x0000_s62535" name="Presentation" showAsIcon="1" r:id="rId8" imgW="914400" imgH="885825" progId="PowerPoint.Show.8">
              <p:embed/>
            </p:oleObj>
          </a:graphicData>
        </a:graphic>
      </p:graphicFrame>
      <p:graphicFrame>
        <p:nvGraphicFramePr>
          <p:cNvPr id="62536" name="Object 7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257800" y="6159500"/>
          <a:ext cx="722313" cy="698500"/>
        </p:xfrm>
        <a:graphic>
          <a:graphicData uri="http://schemas.openxmlformats.org/presentationml/2006/ole">
            <p:oleObj spid="_x0000_s62536" name="Presentation" showAsIcon="1" r:id="rId9" imgW="914400" imgH="885825" progId="PowerPoint.Show.8">
              <p:embed/>
            </p:oleObj>
          </a:graphicData>
        </a:graphic>
      </p:graphicFrame>
      <p:sp>
        <p:nvSpPr>
          <p:cNvPr id="62613" name="Text Box 75"/>
          <p:cNvSpPr txBox="1">
            <a:spLocks noChangeArrowheads="1"/>
          </p:cNvSpPr>
          <p:nvPr/>
        </p:nvSpPr>
        <p:spPr bwMode="auto">
          <a:xfrm>
            <a:off x="4572000" y="5257800"/>
            <a:ext cx="138747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/>
              <a:t>她们在</a:t>
            </a:r>
            <a:r>
              <a:rPr lang="zh-CN" altLang="en-US" sz="1400">
                <a:solidFill>
                  <a:srgbClr val="FF3300"/>
                </a:solidFill>
              </a:rPr>
              <a:t>安息日</a:t>
            </a:r>
          </a:p>
          <a:p>
            <a:r>
              <a:rPr lang="zh-CN" altLang="en-US" sz="1400"/>
              <a:t>便遵着诫命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安息了</a:t>
            </a:r>
            <a:r>
              <a:rPr lang="en-US" altLang="zh-CN" sz="1400">
                <a:solidFill>
                  <a:srgbClr val="FF3300"/>
                </a:solidFill>
              </a:rPr>
              <a:t>(</a:t>
            </a:r>
            <a:r>
              <a:rPr lang="zh-CN" altLang="en-US" sz="1400">
                <a:solidFill>
                  <a:srgbClr val="FF3300"/>
                </a:solidFill>
              </a:rPr>
              <a:t>正月</a:t>
            </a:r>
            <a:r>
              <a:rPr lang="en-US" altLang="zh-CN" sz="1400">
                <a:solidFill>
                  <a:srgbClr val="FF3300"/>
                </a:solidFill>
              </a:rPr>
              <a:t>17)</a:t>
            </a:r>
          </a:p>
        </p:txBody>
      </p:sp>
      <p:sp>
        <p:nvSpPr>
          <p:cNvPr id="62614" name="Line 76"/>
          <p:cNvSpPr>
            <a:spLocks noChangeShapeType="1"/>
          </p:cNvSpPr>
          <p:nvPr/>
        </p:nvSpPr>
        <p:spPr bwMode="auto">
          <a:xfrm>
            <a:off x="1752600" y="990600"/>
            <a:ext cx="0" cy="1676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615" name="Text Box 77"/>
          <p:cNvSpPr txBox="1">
            <a:spLocks noChangeArrowheads="1"/>
          </p:cNvSpPr>
          <p:nvPr/>
        </p:nvSpPr>
        <p:spPr bwMode="auto">
          <a:xfrm>
            <a:off x="4572000" y="2667000"/>
            <a:ext cx="142875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/>
              <a:t>那日是预备日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安息日</a:t>
            </a:r>
            <a:r>
              <a:rPr lang="en-US" altLang="zh-CN" sz="1400">
                <a:solidFill>
                  <a:srgbClr val="0000FF"/>
                </a:solidFill>
              </a:rPr>
              <a:t>(15</a:t>
            </a:r>
            <a:r>
              <a:rPr lang="zh-CN" altLang="en-US" sz="1400">
                <a:solidFill>
                  <a:srgbClr val="0000FF"/>
                </a:solidFill>
              </a:rPr>
              <a:t>日</a:t>
            </a:r>
            <a:r>
              <a:rPr lang="en-US" altLang="zh-CN" sz="1400">
                <a:solidFill>
                  <a:srgbClr val="0000FF"/>
                </a:solidFill>
              </a:rPr>
              <a:t>)</a:t>
            </a:r>
            <a:r>
              <a:rPr lang="zh-CN" altLang="en-US" sz="1400"/>
              <a:t>也</a:t>
            </a:r>
          </a:p>
          <a:p>
            <a:r>
              <a:rPr lang="zh-CN" altLang="en-US" sz="1400"/>
              <a:t>快到了</a:t>
            </a:r>
            <a:r>
              <a:rPr lang="en-US" altLang="zh-CN" sz="1400"/>
              <a:t>,</a:t>
            </a:r>
            <a:r>
              <a:rPr lang="zh-CN" altLang="en-US" sz="1400"/>
              <a:t>那些从</a:t>
            </a:r>
          </a:p>
          <a:p>
            <a:r>
              <a:rPr lang="zh-CN" altLang="en-US" sz="1400"/>
              <a:t>加利利和耶稣同</a:t>
            </a:r>
          </a:p>
          <a:p>
            <a:r>
              <a:rPr lang="zh-CN" altLang="en-US" sz="1400"/>
              <a:t>来的妇女</a:t>
            </a:r>
            <a:r>
              <a:rPr lang="en-US" altLang="zh-CN" sz="1400"/>
              <a:t>,</a:t>
            </a:r>
            <a:r>
              <a:rPr lang="zh-CN" altLang="en-US" sz="1400"/>
              <a:t>跟在</a:t>
            </a:r>
          </a:p>
          <a:p>
            <a:r>
              <a:rPr lang="zh-CN" altLang="en-US" sz="1400"/>
              <a:t>后面看见了坟墓</a:t>
            </a:r>
          </a:p>
          <a:p>
            <a:r>
              <a:rPr lang="zh-CN" altLang="en-US" sz="1400"/>
              <a:t>和祂的身体怎样</a:t>
            </a:r>
          </a:p>
          <a:p>
            <a:r>
              <a:rPr lang="zh-CN" altLang="en-US" sz="1400"/>
              <a:t>安放</a:t>
            </a:r>
            <a:r>
              <a:rPr lang="en-US" altLang="zh-CN" sz="1400"/>
              <a:t>,</a:t>
            </a:r>
            <a:r>
              <a:rPr lang="zh-CN" altLang="en-US" sz="1400">
                <a:solidFill>
                  <a:srgbClr val="0000FF"/>
                </a:solidFill>
              </a:rPr>
              <a:t>她们就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回去</a:t>
            </a:r>
            <a:r>
              <a:rPr lang="en-US" altLang="zh-CN" sz="1400">
                <a:solidFill>
                  <a:srgbClr val="FF0066"/>
                </a:solidFill>
              </a:rPr>
              <a:t>(</a:t>
            </a:r>
            <a:r>
              <a:rPr lang="zh-CN" altLang="en-US" sz="1400">
                <a:solidFill>
                  <a:srgbClr val="FF0066"/>
                </a:solidFill>
              </a:rPr>
              <a:t>正月</a:t>
            </a:r>
            <a:r>
              <a:rPr lang="en-US" altLang="zh-CN" sz="1400">
                <a:solidFill>
                  <a:srgbClr val="FF0066"/>
                </a:solidFill>
              </a:rPr>
              <a:t>14)</a:t>
            </a:r>
          </a:p>
        </p:txBody>
      </p:sp>
      <p:sp>
        <p:nvSpPr>
          <p:cNvPr id="62616" name="Text Box 78"/>
          <p:cNvSpPr txBox="1">
            <a:spLocks noChangeArrowheads="1"/>
          </p:cNvSpPr>
          <p:nvPr/>
        </p:nvSpPr>
        <p:spPr bwMode="auto">
          <a:xfrm>
            <a:off x="4572000" y="4724400"/>
            <a:ext cx="12096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0000FF"/>
                </a:solidFill>
              </a:rPr>
              <a:t>预备了香料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香膏</a:t>
            </a:r>
            <a:r>
              <a:rPr lang="en-US" altLang="zh-CN" sz="1400">
                <a:solidFill>
                  <a:srgbClr val="FF0066"/>
                </a:solidFill>
              </a:rPr>
              <a:t>(</a:t>
            </a:r>
            <a:r>
              <a:rPr lang="zh-CN" altLang="en-US" sz="1400">
                <a:solidFill>
                  <a:srgbClr val="FF0066"/>
                </a:solidFill>
              </a:rPr>
              <a:t>正月</a:t>
            </a:r>
            <a:r>
              <a:rPr lang="en-US" altLang="zh-CN" sz="1400">
                <a:solidFill>
                  <a:srgbClr val="FF0066"/>
                </a:solidFill>
              </a:rPr>
              <a:t>16)</a:t>
            </a:r>
          </a:p>
        </p:txBody>
      </p:sp>
      <p:sp>
        <p:nvSpPr>
          <p:cNvPr id="62617" name="Text Box 79"/>
          <p:cNvSpPr txBox="1">
            <a:spLocks noChangeArrowheads="1"/>
          </p:cNvSpPr>
          <p:nvPr/>
        </p:nvSpPr>
        <p:spPr bwMode="auto">
          <a:xfrm>
            <a:off x="4572000" y="1524000"/>
            <a:ext cx="1368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400">
                <a:solidFill>
                  <a:srgbClr val="FF3300"/>
                </a:solidFill>
              </a:rPr>
              <a:t>(</a:t>
            </a:r>
            <a:r>
              <a:rPr lang="zh-CN" altLang="en-US" sz="1400">
                <a:solidFill>
                  <a:srgbClr val="FF3300"/>
                </a:solidFill>
              </a:rPr>
              <a:t>第七日</a:t>
            </a:r>
            <a:r>
              <a:rPr lang="en-US" altLang="zh-CN" sz="1400">
                <a:solidFill>
                  <a:srgbClr val="FF3300"/>
                </a:solidFill>
              </a:rPr>
              <a:t>)</a:t>
            </a:r>
            <a:r>
              <a:rPr lang="zh-CN" altLang="en-US" sz="1400">
                <a:solidFill>
                  <a:srgbClr val="FF3300"/>
                </a:solidFill>
              </a:rPr>
              <a:t>安息日</a:t>
            </a:r>
            <a:endParaRPr lang="en-US" altLang="zh-CN" sz="1400">
              <a:solidFill>
                <a:srgbClr val="FF3300"/>
              </a:solidFill>
            </a:endParaRPr>
          </a:p>
        </p:txBody>
      </p:sp>
      <p:sp>
        <p:nvSpPr>
          <p:cNvPr id="62618" name="Text Box 80"/>
          <p:cNvSpPr txBox="1">
            <a:spLocks noChangeArrowheads="1"/>
          </p:cNvSpPr>
          <p:nvPr/>
        </p:nvSpPr>
        <p:spPr bwMode="auto">
          <a:xfrm>
            <a:off x="6003925" y="2678113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en-US" sz="1400" b="0"/>
          </a:p>
        </p:txBody>
      </p:sp>
      <p:graphicFrame>
        <p:nvGraphicFramePr>
          <p:cNvPr id="15441" name="Object 8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943600" y="6148388"/>
          <a:ext cx="731838" cy="709612"/>
        </p:xfrm>
        <a:graphic>
          <a:graphicData uri="http://schemas.openxmlformats.org/presentationml/2006/ole">
            <p:oleObj spid="_x0000_s62543" name="Presentation" showAsIcon="1" r:id="rId10" imgW="914400" imgH="885960" progId="PowerPoint.Show.8">
              <p:embed/>
            </p:oleObj>
          </a:graphicData>
        </a:graphic>
      </p:graphicFrame>
      <p:sp>
        <p:nvSpPr>
          <p:cNvPr id="15442" name="Text Box 82"/>
          <p:cNvSpPr txBox="1">
            <a:spLocks noChangeArrowheads="1"/>
          </p:cNvSpPr>
          <p:nvPr/>
        </p:nvSpPr>
        <p:spPr bwMode="auto">
          <a:xfrm>
            <a:off x="5867400" y="2667000"/>
            <a:ext cx="1477963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400"/>
              <a:t>七日的第一日</a:t>
            </a:r>
            <a:r>
              <a:rPr lang="en-US" altLang="zh-CN" sz="1400"/>
              <a:t>,</a:t>
            </a:r>
          </a:p>
          <a:p>
            <a:r>
              <a:rPr lang="zh-CN" altLang="en-US" sz="1400"/>
              <a:t>天快亮</a:t>
            </a:r>
            <a:r>
              <a:rPr lang="en-US" altLang="zh-CN" sz="1400"/>
              <a:t>,</a:t>
            </a:r>
            <a:r>
              <a:rPr lang="zh-CN" altLang="en-US" sz="1400"/>
              <a:t>妇女急</a:t>
            </a:r>
          </a:p>
          <a:p>
            <a:r>
              <a:rPr lang="zh-CN" altLang="en-US" sz="1400"/>
              <a:t>迫的去墓地</a:t>
            </a:r>
            <a:r>
              <a:rPr lang="en-US" altLang="zh-CN" sz="1400"/>
              <a:t>,</a:t>
            </a:r>
            <a:r>
              <a:rPr lang="zh-CN" altLang="en-US" sz="1400"/>
              <a:t>但未</a:t>
            </a:r>
          </a:p>
          <a:p>
            <a:r>
              <a:rPr lang="zh-CN" altLang="en-US" sz="1400"/>
              <a:t>想到</a:t>
            </a:r>
            <a:r>
              <a:rPr lang="en-US" altLang="zh-CN" sz="1400">
                <a:latin typeface="Microsoft YaHei" pitchFamily="34" charset="-122"/>
              </a:rPr>
              <a:t>…</a:t>
            </a:r>
            <a:r>
              <a:rPr lang="en-US" altLang="zh-CN" sz="1400"/>
              <a:t>.</a:t>
            </a:r>
          </a:p>
          <a:p>
            <a:endParaRPr lang="en-US" altLang="zh-CN" sz="1400"/>
          </a:p>
          <a:p>
            <a:r>
              <a:rPr lang="zh-CN" altLang="en-US" sz="1400">
                <a:solidFill>
                  <a:srgbClr val="0000FF"/>
                </a:solidFill>
              </a:rPr>
              <a:t>天使打开空坟墓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照主自己说过的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告诉妇女</a:t>
            </a:r>
            <a:r>
              <a:rPr lang="en-US" altLang="zh-CN" sz="1400">
                <a:solidFill>
                  <a:srgbClr val="0000FF"/>
                </a:solidFill>
              </a:rPr>
              <a:t>,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主已经复活了</a:t>
            </a:r>
            <a:r>
              <a:rPr lang="en-US" altLang="zh-CN" sz="1400">
                <a:solidFill>
                  <a:srgbClr val="0000FF"/>
                </a:solidFill>
                <a:latin typeface="Microsoft YaHei" pitchFamily="34" charset="-122"/>
              </a:rPr>
              <a:t>…</a:t>
            </a:r>
            <a:r>
              <a:rPr lang="en-US" altLang="zh-CN" sz="1400">
                <a:solidFill>
                  <a:srgbClr val="0000FF"/>
                </a:solidFill>
              </a:rPr>
              <a:t>.</a:t>
            </a:r>
            <a:endParaRPr lang="zh-CN" altLang="en-US" sz="1400">
              <a:solidFill>
                <a:srgbClr val="0000FF"/>
              </a:solidFill>
            </a:endParaRPr>
          </a:p>
        </p:txBody>
      </p:sp>
      <p:sp>
        <p:nvSpPr>
          <p:cNvPr id="15443" name="Text Box 83"/>
          <p:cNvSpPr txBox="1">
            <a:spLocks noChangeArrowheads="1"/>
          </p:cNvSpPr>
          <p:nvPr/>
        </p:nvSpPr>
        <p:spPr bwMode="auto">
          <a:xfrm>
            <a:off x="5943600" y="5410200"/>
            <a:ext cx="1447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/>
              <a:t>主在下午和</a:t>
            </a:r>
            <a:r>
              <a:rPr lang="en-US" altLang="zh-CN" sz="1400"/>
              <a:t>19</a:t>
            </a:r>
            <a:r>
              <a:rPr lang="zh-CN" altLang="en-US" sz="1400"/>
              <a:t>日</a:t>
            </a:r>
          </a:p>
          <a:p>
            <a:r>
              <a:rPr lang="zh-CN" altLang="en-US" sz="1400"/>
              <a:t>晚间显现</a:t>
            </a:r>
          </a:p>
        </p:txBody>
      </p:sp>
      <p:graphicFrame>
        <p:nvGraphicFramePr>
          <p:cNvPr id="15444" name="Object 8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781800" y="6148388"/>
          <a:ext cx="731838" cy="709612"/>
        </p:xfrm>
        <a:graphic>
          <a:graphicData uri="http://schemas.openxmlformats.org/presentationml/2006/ole">
            <p:oleObj spid="_x0000_s62546" name="Presentation" showAsIcon="1" r:id="rId11" imgW="914400" imgH="885960" progId="PowerPoint.Show.8">
              <p:embed/>
            </p:oleObj>
          </a:graphicData>
        </a:graphic>
      </p:graphicFrame>
      <p:graphicFrame>
        <p:nvGraphicFramePr>
          <p:cNvPr id="62547" name="Object 8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85800" y="5486400"/>
          <a:ext cx="731838" cy="709613"/>
        </p:xfrm>
        <a:graphic>
          <a:graphicData uri="http://schemas.openxmlformats.org/presentationml/2006/ole">
            <p:oleObj spid="_x0000_s62547" name="Presentation" showAsIcon="1" r:id="rId12" imgW="914400" imgH="885960" progId="PowerPoint.Show.8">
              <p:embed/>
            </p:oleObj>
          </a:graphicData>
        </a:graphic>
      </p:graphicFrame>
      <p:sp>
        <p:nvSpPr>
          <p:cNvPr id="15446" name="Text Box 86"/>
          <p:cNvSpPr txBox="1">
            <a:spLocks noChangeArrowheads="1"/>
          </p:cNvSpPr>
          <p:nvPr/>
        </p:nvSpPr>
        <p:spPr bwMode="auto">
          <a:xfrm>
            <a:off x="5867400" y="4724400"/>
            <a:ext cx="14287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006699"/>
                </a:solidFill>
                <a:latin typeface="Microsoft YaHei" pitchFamily="34" charset="-122"/>
              </a:rPr>
              <a:t>妇女在回去的路</a:t>
            </a:r>
          </a:p>
          <a:p>
            <a:r>
              <a:rPr lang="zh-CN" altLang="en-US" sz="1400">
                <a:solidFill>
                  <a:srgbClr val="006699"/>
                </a:solidFill>
                <a:latin typeface="Microsoft YaHei" pitchFamily="34" charset="-122"/>
              </a:rPr>
              <a:t>上</a:t>
            </a:r>
            <a:r>
              <a:rPr lang="en-US" altLang="zh-CN" sz="1400">
                <a:solidFill>
                  <a:srgbClr val="006699"/>
                </a:solidFill>
                <a:latin typeface="Microsoft YaHei" pitchFamily="34" charset="-122"/>
              </a:rPr>
              <a:t>,</a:t>
            </a:r>
            <a:r>
              <a:rPr lang="zh-CN" altLang="en-US" sz="1400">
                <a:solidFill>
                  <a:srgbClr val="006699"/>
                </a:solidFill>
                <a:latin typeface="Microsoft YaHei" pitchFamily="34" charset="-122"/>
              </a:rPr>
              <a:t>遇见复活主</a:t>
            </a:r>
            <a:r>
              <a:rPr lang="en-US" altLang="zh-CN" sz="1400">
                <a:solidFill>
                  <a:srgbClr val="006699"/>
                </a:solidFill>
                <a:latin typeface="Microsoft YaHei" pitchFamily="34" charset="-122"/>
              </a:rPr>
              <a:t>..</a:t>
            </a:r>
            <a:endParaRPr lang="en-US" altLang="en-US" sz="1400">
              <a:solidFill>
                <a:srgbClr val="006699"/>
              </a:solidFill>
              <a:latin typeface="Microsoft YaHei" pitchFamily="34" charset="-122"/>
            </a:endParaRPr>
          </a:p>
        </p:txBody>
      </p:sp>
      <p:sp>
        <p:nvSpPr>
          <p:cNvPr id="62622" name="Text Box 87"/>
          <p:cNvSpPr txBox="1">
            <a:spLocks noChangeArrowheads="1"/>
          </p:cNvSpPr>
          <p:nvPr/>
        </p:nvSpPr>
        <p:spPr bwMode="auto">
          <a:xfrm>
            <a:off x="1889125" y="2678113"/>
            <a:ext cx="10731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/>
              <a:t>妇女们</a:t>
            </a:r>
            <a:r>
              <a:rPr lang="en-US" altLang="zh-CN" sz="1400"/>
              <a:t>,</a:t>
            </a:r>
          </a:p>
          <a:p>
            <a:r>
              <a:rPr lang="zh-CN" altLang="en-US" sz="1400"/>
              <a:t>全日守安息</a:t>
            </a:r>
          </a:p>
        </p:txBody>
      </p:sp>
      <p:sp>
        <p:nvSpPr>
          <p:cNvPr id="62550" name="Text Box 86"/>
          <p:cNvSpPr txBox="1">
            <a:spLocks noChangeArrowheads="1"/>
          </p:cNvSpPr>
          <p:nvPr/>
        </p:nvSpPr>
        <p:spPr bwMode="auto">
          <a:xfrm>
            <a:off x="6096000" y="1524000"/>
            <a:ext cx="895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008080"/>
                </a:solidFill>
              </a:rPr>
              <a:t>开始显现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500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920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19202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301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42" grpId="0"/>
      <p:bldP spid="15443" grpId="0"/>
      <p:bldP spid="15446" grpId="0"/>
      <p:bldP spid="6255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609600"/>
          </a:xfrm>
        </p:spPr>
        <p:txBody>
          <a:bodyPr/>
          <a:lstStyle/>
          <a:p>
            <a:pPr eaLnBrk="1" hangingPunct="1"/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正月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18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日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: 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空坟墓的 时证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物证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人证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,…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证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太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28:1-15)</a:t>
            </a:r>
          </a:p>
        </p:txBody>
      </p:sp>
      <p:sp>
        <p:nvSpPr>
          <p:cNvPr id="645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685800"/>
            <a:ext cx="8305800" cy="5867400"/>
          </a:xfrm>
          <a:ln w="38100" cmpd="dbl">
            <a:solidFill>
              <a:srgbClr val="000000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七日的头一日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天快亮的时候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天使下来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辊开封墓的石头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坐在其上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对探墓的妇女说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: ….</a:t>
            </a:r>
            <a:r>
              <a:rPr lang="zh-CN" altLang="en-US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祂不在这里</a:t>
            </a:r>
            <a:r>
              <a:rPr lang="en-US" altLang="zh-CN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照祂所说的</a:t>
            </a:r>
            <a:r>
              <a:rPr lang="en-US" altLang="zh-CN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已经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复活了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…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指示妇女们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进前看安放主身体的地方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…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妇女们亲眼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见到空的坟墓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天使照主自己说过的话</a:t>
            </a:r>
            <a:r>
              <a:rPr lang="en-US" altLang="zh-CN" sz="12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12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可</a:t>
            </a:r>
            <a:r>
              <a:rPr lang="en-US" altLang="zh-CN" sz="12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16:7)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吩咐妇女们告诉门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徒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耶稣复活了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先去了加利利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门徒去加利利会见到耶稣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…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zh-CN" sz="1200" b="1" smtClean="0"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一群看守的罗马兵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亲自经历以上事项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妇女们离开后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其中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几个兵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去见祭司长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报告这一切经过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zh-CN" altLang="en-US" sz="1200" b="1" smtClean="0"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祭司长和长老商议后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编造最合理的说法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: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主耶稣的身体是 </a:t>
            </a:r>
            <a:r>
              <a:rPr lang="zh-CN" altLang="en-US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夜间 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被门徒盗走的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zh-CN" sz="1200" b="1" smtClean="0"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8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天使</a:t>
            </a:r>
            <a:r>
              <a:rPr lang="en-US" altLang="zh-CN" sz="28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妇女们</a:t>
            </a:r>
            <a:r>
              <a:rPr lang="en-US" altLang="zh-CN" sz="28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看守兵</a:t>
            </a:r>
            <a:r>
              <a:rPr lang="en-US" altLang="zh-CN" sz="28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祭司长</a:t>
            </a:r>
            <a:r>
              <a:rPr lang="en-US" altLang="zh-CN" sz="28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长老</a:t>
            </a:r>
            <a:r>
              <a:rPr lang="en-US" altLang="zh-CN" sz="28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….</a:t>
            </a:r>
            <a:r>
              <a:rPr lang="zh-CN" altLang="en-US" sz="28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皆不确定主耶稣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8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复活的时机</a:t>
            </a:r>
            <a:r>
              <a:rPr lang="en-US" altLang="zh-CN" sz="28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只确定</a:t>
            </a:r>
            <a:r>
              <a:rPr lang="en-US" altLang="zh-CN" sz="28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b="1" smtClean="0">
                <a:solidFill>
                  <a:srgbClr val="FF0066"/>
                </a:solidFill>
                <a:latin typeface="Microsoft YaHei" pitchFamily="34" charset="-122"/>
                <a:ea typeface="Microsoft YaHei" pitchFamily="34" charset="-122"/>
              </a:rPr>
              <a:t>严封的坟墓</a:t>
            </a:r>
            <a:r>
              <a:rPr lang="zh-CN" altLang="en-US" sz="28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打开</a:t>
            </a:r>
            <a:r>
              <a:rPr lang="zh-CN" altLang="en-US" sz="2800" b="1" smtClean="0">
                <a:solidFill>
                  <a:srgbClr val="FF0066"/>
                </a:solidFill>
                <a:latin typeface="Microsoft YaHei" pitchFamily="34" charset="-122"/>
                <a:ea typeface="Microsoft YaHei" pitchFamily="34" charset="-122"/>
              </a:rPr>
              <a:t>之前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8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				</a:t>
            </a:r>
            <a:r>
              <a:rPr lang="zh-CN" altLang="en-US" sz="2800" b="1" smtClean="0">
                <a:solidFill>
                  <a:srgbClr val="FF0066"/>
                </a:solidFill>
                <a:latin typeface="Microsoft YaHei" pitchFamily="34" charset="-122"/>
                <a:ea typeface="Microsoft YaHei" pitchFamily="34" charset="-122"/>
              </a:rPr>
              <a:t>主耶稣已经复活</a:t>
            </a:r>
          </a:p>
        </p:txBody>
      </p:sp>
      <p:graphicFrame>
        <p:nvGraphicFramePr>
          <p:cNvPr id="64516" name="Object 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8229600" y="152400"/>
          <a:ext cx="731838" cy="709613"/>
        </p:xfrm>
        <a:graphic>
          <a:graphicData uri="http://schemas.openxmlformats.org/presentationml/2006/ole">
            <p:oleObj spid="_x0000_s64516" name="Presentation" showAsIcon="1" r:id="rId3" imgW="914400" imgH="885960" progId="PowerPoint.Show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538" name="Group 2"/>
          <p:cNvGraphicFramePr>
            <a:graphicFrameLocks noGrp="1"/>
          </p:cNvGraphicFramePr>
          <p:nvPr/>
        </p:nvGraphicFramePr>
        <p:xfrm>
          <a:off x="457200" y="1066800"/>
          <a:ext cx="8229600" cy="2692400"/>
        </p:xfrm>
        <a:graphic>
          <a:graphicData uri="http://schemas.openxmlformats.org/drawingml/2006/table">
            <a:tbl>
              <a:tblPr/>
              <a:tblGrid>
                <a:gridCol w="411163"/>
                <a:gridCol w="411162"/>
                <a:gridCol w="412750"/>
                <a:gridCol w="411163"/>
                <a:gridCol w="411162"/>
                <a:gridCol w="411163"/>
                <a:gridCol w="411162"/>
                <a:gridCol w="396875"/>
                <a:gridCol w="427038"/>
                <a:gridCol w="411162"/>
                <a:gridCol w="411163"/>
                <a:gridCol w="411162"/>
                <a:gridCol w="412750"/>
                <a:gridCol w="411163"/>
                <a:gridCol w="411162"/>
                <a:gridCol w="411163"/>
                <a:gridCol w="411162"/>
                <a:gridCol w="412750"/>
                <a:gridCol w="411163"/>
                <a:gridCol w="411162"/>
              </a:tblGrid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4075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4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预备日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5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安息日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6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7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第七日安息日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5888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5666" name="Text Box 59"/>
          <p:cNvSpPr txBox="1">
            <a:spLocks noChangeArrowheads="1"/>
          </p:cNvSpPr>
          <p:nvPr/>
        </p:nvSpPr>
        <p:spPr bwMode="auto">
          <a:xfrm>
            <a:off x="4800600" y="1828800"/>
            <a:ext cx="45878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endParaRPr lang="en-US" altLang="en-US" b="0"/>
          </a:p>
        </p:txBody>
      </p:sp>
      <p:sp>
        <p:nvSpPr>
          <p:cNvPr id="76860" name="Text Box 60"/>
          <p:cNvSpPr txBox="1">
            <a:spLocks noChangeArrowheads="1"/>
          </p:cNvSpPr>
          <p:nvPr/>
        </p:nvSpPr>
        <p:spPr bwMode="auto">
          <a:xfrm>
            <a:off x="7010400" y="2819400"/>
            <a:ext cx="1676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600" b="0"/>
              <a:t>天使在清晨打开</a:t>
            </a:r>
            <a:r>
              <a:rPr lang="zh-CN" altLang="en-US" sz="1600">
                <a:solidFill>
                  <a:srgbClr val="FF0066"/>
                </a:solidFill>
              </a:rPr>
              <a:t>空坟墓</a:t>
            </a:r>
            <a:endParaRPr lang="zh-CN" altLang="en-US" sz="1600" b="0"/>
          </a:p>
        </p:txBody>
      </p:sp>
      <p:sp>
        <p:nvSpPr>
          <p:cNvPr id="76863" name="Text Box 63"/>
          <p:cNvSpPr txBox="1">
            <a:spLocks noChangeArrowheads="1"/>
          </p:cNvSpPr>
          <p:nvPr/>
        </p:nvSpPr>
        <p:spPr bwMode="auto">
          <a:xfrm>
            <a:off x="609600" y="2895600"/>
            <a:ext cx="1371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600" b="0"/>
              <a:t>主受难</a:t>
            </a:r>
            <a:r>
              <a:rPr lang="en-US" altLang="zh-CN" sz="1600" b="0"/>
              <a:t>,</a:t>
            </a:r>
            <a:r>
              <a:rPr lang="zh-CN" altLang="en-US" sz="1600" b="0"/>
              <a:t>埋葬</a:t>
            </a:r>
          </a:p>
        </p:txBody>
      </p:sp>
      <p:sp>
        <p:nvSpPr>
          <p:cNvPr id="76948" name="Line 148"/>
          <p:cNvSpPr>
            <a:spLocks noChangeShapeType="1"/>
          </p:cNvSpPr>
          <p:nvPr/>
        </p:nvSpPr>
        <p:spPr bwMode="auto">
          <a:xfrm>
            <a:off x="1981200" y="1066800"/>
            <a:ext cx="0" cy="6096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670" name="Line 149"/>
          <p:cNvSpPr>
            <a:spLocks noChangeShapeType="1"/>
          </p:cNvSpPr>
          <p:nvPr/>
        </p:nvSpPr>
        <p:spPr bwMode="auto">
          <a:xfrm>
            <a:off x="6858000" y="228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950" name="Line 150"/>
          <p:cNvSpPr>
            <a:spLocks noChangeShapeType="1"/>
          </p:cNvSpPr>
          <p:nvPr/>
        </p:nvSpPr>
        <p:spPr bwMode="auto">
          <a:xfrm>
            <a:off x="6934200" y="1066800"/>
            <a:ext cx="0" cy="6096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672" name="Text Box 151"/>
          <p:cNvSpPr txBox="1">
            <a:spLocks noChangeArrowheads="1"/>
          </p:cNvSpPr>
          <p:nvPr/>
        </p:nvSpPr>
        <p:spPr bwMode="auto">
          <a:xfrm>
            <a:off x="381000" y="228600"/>
            <a:ext cx="75660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400" b="0"/>
              <a:t>正月</a:t>
            </a:r>
            <a:r>
              <a:rPr lang="en-US" altLang="zh-CN" sz="2400" b="0"/>
              <a:t>18</a:t>
            </a:r>
            <a:r>
              <a:rPr lang="zh-CN" altLang="en-US" sz="2400" b="0"/>
              <a:t>日</a:t>
            </a:r>
            <a:r>
              <a:rPr lang="en-US" altLang="zh-CN" sz="2400" b="0"/>
              <a:t>: </a:t>
            </a:r>
            <a:r>
              <a:rPr lang="zh-CN" altLang="en-US" sz="2400" b="0"/>
              <a:t>看守的兵丁</a:t>
            </a:r>
            <a:r>
              <a:rPr lang="en-US" altLang="zh-CN" sz="2400" b="0"/>
              <a:t>,</a:t>
            </a:r>
            <a:r>
              <a:rPr lang="zh-CN" altLang="en-US" sz="2400" b="0"/>
              <a:t>为何会留到</a:t>
            </a:r>
            <a:r>
              <a:rPr lang="en-US" altLang="zh-CN" sz="2400" b="0"/>
              <a:t>,</a:t>
            </a:r>
            <a:r>
              <a:rPr lang="zh-CN" altLang="en-US" sz="2400" b="0"/>
              <a:t>马太的复活底线之后</a:t>
            </a:r>
          </a:p>
          <a:p>
            <a:pPr algn="ctr"/>
            <a:r>
              <a:rPr lang="en-US" altLang="zh-CN" sz="2400" b="0"/>
              <a:t>(</a:t>
            </a:r>
            <a:r>
              <a:rPr lang="zh-CN" altLang="en-US" sz="2400" b="0"/>
              <a:t>马太</a:t>
            </a:r>
            <a:r>
              <a:rPr lang="en-US" altLang="zh-CN" sz="2400" b="0"/>
              <a:t>27:62-66, 28:4, 28:11-15)</a:t>
            </a:r>
          </a:p>
        </p:txBody>
      </p:sp>
      <p:sp>
        <p:nvSpPr>
          <p:cNvPr id="76952" name="Text Box 152"/>
          <p:cNvSpPr txBox="1">
            <a:spLocks noChangeArrowheads="1"/>
          </p:cNvSpPr>
          <p:nvPr/>
        </p:nvSpPr>
        <p:spPr bwMode="auto">
          <a:xfrm>
            <a:off x="2057400" y="2895600"/>
            <a:ext cx="1731963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 b="0"/>
              <a:t>祭司长</a:t>
            </a:r>
            <a:r>
              <a:rPr lang="en-US" altLang="zh-CN" sz="1600" b="0"/>
              <a:t>,</a:t>
            </a:r>
            <a:r>
              <a:rPr lang="zh-CN" altLang="en-US" sz="1600" b="0"/>
              <a:t>法利赛人</a:t>
            </a:r>
          </a:p>
          <a:p>
            <a:r>
              <a:rPr lang="zh-CN" altLang="en-US" sz="1600" b="0"/>
              <a:t>求彼拉多</a:t>
            </a:r>
            <a:r>
              <a:rPr lang="en-US" altLang="zh-CN" sz="1600" b="0"/>
              <a:t>,</a:t>
            </a:r>
            <a:r>
              <a:rPr lang="zh-CN" altLang="en-US" sz="1600" b="0"/>
              <a:t>封锁坟</a:t>
            </a:r>
          </a:p>
          <a:p>
            <a:r>
              <a:rPr lang="zh-CN" altLang="en-US" sz="1600" b="0"/>
              <a:t>墓</a:t>
            </a:r>
            <a:r>
              <a:rPr lang="en-US" altLang="zh-CN" sz="1600" b="0"/>
              <a:t>(</a:t>
            </a:r>
            <a:r>
              <a:rPr lang="zh-CN" altLang="en-US" sz="1600" b="0"/>
              <a:t>马太</a:t>
            </a:r>
            <a:r>
              <a:rPr lang="en-US" altLang="zh-CN" sz="1600" b="0"/>
              <a:t>27:62-66)</a:t>
            </a:r>
          </a:p>
        </p:txBody>
      </p:sp>
      <p:sp>
        <p:nvSpPr>
          <p:cNvPr id="65674" name="Text Box 154"/>
          <p:cNvSpPr txBox="1">
            <a:spLocks noChangeArrowheads="1"/>
          </p:cNvSpPr>
          <p:nvPr/>
        </p:nvSpPr>
        <p:spPr bwMode="auto">
          <a:xfrm>
            <a:off x="533400" y="4800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en-US" sz="2400" b="0"/>
          </a:p>
        </p:txBody>
      </p:sp>
      <p:sp>
        <p:nvSpPr>
          <p:cNvPr id="76955" name="Text Box 155"/>
          <p:cNvSpPr txBox="1">
            <a:spLocks noChangeArrowheads="1"/>
          </p:cNvSpPr>
          <p:nvPr/>
        </p:nvSpPr>
        <p:spPr bwMode="auto">
          <a:xfrm>
            <a:off x="381000" y="3810000"/>
            <a:ext cx="8610600" cy="222567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altLang="zh-CN" sz="2000" b="0"/>
              <a:t>1.</a:t>
            </a:r>
            <a:r>
              <a:rPr lang="zh-CN" altLang="en-US" sz="2000" b="0"/>
              <a:t>祭司长</a:t>
            </a:r>
            <a:r>
              <a:rPr lang="en-US" altLang="zh-CN" sz="2000" b="0"/>
              <a:t>15</a:t>
            </a:r>
            <a:r>
              <a:rPr lang="zh-CN" altLang="en-US" sz="2000" b="0"/>
              <a:t>日</a:t>
            </a:r>
            <a:r>
              <a:rPr lang="en-US" altLang="zh-CN" sz="2000" b="0"/>
              <a:t>,</a:t>
            </a:r>
            <a:r>
              <a:rPr lang="zh-CN" altLang="en-US" sz="2000" b="0"/>
              <a:t>清早</a:t>
            </a:r>
            <a:r>
              <a:rPr lang="en-US" altLang="zh-CN" sz="2000" b="0"/>
              <a:t>(q3</a:t>
            </a:r>
            <a:r>
              <a:rPr lang="zh-CN" altLang="en-US" sz="2000" b="0"/>
              <a:t>时段</a:t>
            </a:r>
            <a:r>
              <a:rPr lang="en-US" altLang="zh-CN" sz="2000" b="0"/>
              <a:t>),</a:t>
            </a:r>
            <a:r>
              <a:rPr lang="zh-CN" altLang="en-US" sz="2000" b="0"/>
              <a:t>求彼拉多</a:t>
            </a:r>
            <a:r>
              <a:rPr lang="en-US" altLang="zh-CN" sz="2000" b="0"/>
              <a:t>,</a:t>
            </a:r>
            <a:r>
              <a:rPr lang="zh-CN" altLang="en-US" sz="2000" b="0"/>
              <a:t>封锁坟墓</a:t>
            </a:r>
            <a:r>
              <a:rPr lang="en-US" altLang="zh-CN" sz="2000" b="0"/>
              <a:t>,</a:t>
            </a:r>
            <a:r>
              <a:rPr lang="zh-CN" altLang="en-US" sz="2000" b="0"/>
              <a:t>并派兵把守</a:t>
            </a:r>
            <a:r>
              <a:rPr lang="en-US" altLang="zh-CN" sz="2000" b="0"/>
              <a:t>,</a:t>
            </a:r>
            <a:r>
              <a:rPr lang="zh-CN" altLang="en-US" sz="2000" b="0"/>
              <a:t>连续三天</a:t>
            </a:r>
            <a:r>
              <a:rPr lang="en-US" altLang="zh-CN" sz="2000" b="0"/>
              <a:t>,</a:t>
            </a:r>
          </a:p>
          <a:p>
            <a:pPr marL="342900" indent="-342900"/>
            <a:r>
              <a:rPr lang="zh-CN" altLang="en-US" sz="2000" b="0"/>
              <a:t>於是彼拉多派兵</a:t>
            </a:r>
            <a:r>
              <a:rPr lang="en-US" altLang="zh-CN" sz="2000" b="0"/>
              <a:t>,</a:t>
            </a:r>
            <a:r>
              <a:rPr lang="zh-CN" altLang="en-US" sz="2000" b="0"/>
              <a:t>从</a:t>
            </a:r>
            <a:r>
              <a:rPr lang="en-US" altLang="zh-CN" sz="2000" b="0"/>
              <a:t>15</a:t>
            </a:r>
            <a:r>
              <a:rPr lang="zh-CN" altLang="en-US" sz="2000" b="0"/>
              <a:t>日的</a:t>
            </a:r>
            <a:r>
              <a:rPr lang="en-US" altLang="zh-CN" sz="2000" b="0"/>
              <a:t>q3,</a:t>
            </a:r>
            <a:r>
              <a:rPr lang="zh-CN" altLang="en-US" sz="2000" b="0"/>
              <a:t>直到</a:t>
            </a:r>
            <a:r>
              <a:rPr lang="en-US" altLang="zh-CN" sz="2000" b="0"/>
              <a:t>18</a:t>
            </a:r>
            <a:r>
              <a:rPr lang="zh-CN" altLang="en-US" sz="2000" b="0"/>
              <a:t>日的</a:t>
            </a:r>
            <a:r>
              <a:rPr lang="en-US" altLang="zh-CN" sz="2000" b="0"/>
              <a:t>q2,</a:t>
            </a:r>
            <a:r>
              <a:rPr lang="zh-CN" altLang="en-US" sz="2000" b="0"/>
              <a:t>共三天</a:t>
            </a:r>
            <a:r>
              <a:rPr lang="en-US" altLang="zh-CN" sz="2000" b="0"/>
              <a:t>,</a:t>
            </a:r>
            <a:r>
              <a:rPr lang="zh-CN" altLang="en-US" sz="2000" b="0"/>
              <a:t>看守的兵</a:t>
            </a:r>
            <a:r>
              <a:rPr lang="en-US" altLang="zh-CN" sz="2000" b="0"/>
              <a:t>,</a:t>
            </a:r>
            <a:r>
              <a:rPr lang="zh-CN" altLang="en-US" sz="2000" b="0"/>
              <a:t>才会遇到</a:t>
            </a:r>
          </a:p>
          <a:p>
            <a:pPr marL="342900" indent="-342900"/>
            <a:r>
              <a:rPr lang="zh-CN" altLang="en-US" sz="2000" b="0"/>
              <a:t>天使显现</a:t>
            </a:r>
            <a:r>
              <a:rPr lang="en-US" altLang="zh-CN" sz="2000" b="0"/>
              <a:t>,</a:t>
            </a:r>
            <a:r>
              <a:rPr lang="zh-CN" altLang="en-US" sz="2000" b="0"/>
              <a:t>把墓石辊开的情景</a:t>
            </a:r>
            <a:r>
              <a:rPr lang="en-US" altLang="zh-CN" sz="2000" b="0"/>
              <a:t>,</a:t>
            </a:r>
            <a:r>
              <a:rPr lang="zh-CN" altLang="en-US" sz="2000" b="0"/>
              <a:t>吓得魂不附体</a:t>
            </a:r>
            <a:r>
              <a:rPr lang="en-US" altLang="zh-CN" sz="2000" b="0"/>
              <a:t>,</a:t>
            </a:r>
            <a:r>
              <a:rPr lang="zh-CN" altLang="en-US" sz="2000" b="0">
                <a:solidFill>
                  <a:srgbClr val="0000FF"/>
                </a:solidFill>
              </a:rPr>
              <a:t>又见证坟墓是天使打开的非被盗</a:t>
            </a:r>
          </a:p>
          <a:p>
            <a:pPr marL="342900" indent="-342900"/>
            <a:endParaRPr lang="en-US" altLang="zh-CN" sz="2000" b="0"/>
          </a:p>
          <a:p>
            <a:pPr marL="342900" indent="-342900"/>
            <a:r>
              <a:rPr lang="en-US" altLang="zh-CN" sz="2000" b="0">
                <a:solidFill>
                  <a:srgbClr val="0000FF"/>
                </a:solidFill>
              </a:rPr>
              <a:t>2.</a:t>
            </a:r>
            <a:r>
              <a:rPr lang="zh-CN" altLang="en-US" sz="2000" b="0">
                <a:solidFill>
                  <a:srgbClr val="0000FF"/>
                </a:solidFill>
              </a:rPr>
              <a:t>看守的兵</a:t>
            </a:r>
            <a:r>
              <a:rPr lang="en-US" altLang="zh-CN" sz="2000" b="0">
                <a:solidFill>
                  <a:srgbClr val="0000FF"/>
                </a:solidFill>
              </a:rPr>
              <a:t>,</a:t>
            </a:r>
            <a:r>
              <a:rPr lang="zh-CN" altLang="en-US" sz="2000" b="0">
                <a:solidFill>
                  <a:srgbClr val="0000FF"/>
                </a:solidFill>
              </a:rPr>
              <a:t>持续地</a:t>
            </a:r>
            <a:r>
              <a:rPr lang="en-US" altLang="zh-CN" sz="2000" b="0">
                <a:solidFill>
                  <a:srgbClr val="0000FF"/>
                </a:solidFill>
              </a:rPr>
              <a:t>,</a:t>
            </a:r>
            <a:r>
              <a:rPr lang="zh-CN" altLang="en-US" sz="2000" b="0">
                <a:solidFill>
                  <a:srgbClr val="0000FF"/>
                </a:solidFill>
              </a:rPr>
              <a:t>警醒地看守</a:t>
            </a:r>
            <a:r>
              <a:rPr lang="en-US" altLang="zh-CN" sz="2000" b="0">
                <a:solidFill>
                  <a:srgbClr val="0000FF"/>
                </a:solidFill>
              </a:rPr>
              <a:t>,</a:t>
            </a:r>
            <a:r>
              <a:rPr lang="zh-CN" altLang="en-US" sz="2000" b="0">
                <a:solidFill>
                  <a:srgbClr val="0000FF"/>
                </a:solidFill>
              </a:rPr>
              <a:t>纵使过了主复活时机的底线</a:t>
            </a:r>
            <a:r>
              <a:rPr lang="en-US" altLang="zh-CN" sz="2000" b="0">
                <a:solidFill>
                  <a:srgbClr val="0000FF"/>
                </a:solidFill>
              </a:rPr>
              <a:t>,</a:t>
            </a:r>
          </a:p>
          <a:p>
            <a:pPr marL="342900" indent="-342900"/>
            <a:r>
              <a:rPr lang="zh-CN" altLang="en-US" sz="2000" b="0">
                <a:solidFill>
                  <a:srgbClr val="0000FF"/>
                </a:solidFill>
              </a:rPr>
              <a:t>大墓石丝毫没有移动</a:t>
            </a:r>
            <a:r>
              <a:rPr lang="en-US" altLang="zh-CN" sz="2000" b="0">
                <a:solidFill>
                  <a:srgbClr val="0000FF"/>
                </a:solidFill>
              </a:rPr>
              <a:t>, </a:t>
            </a:r>
            <a:r>
              <a:rPr lang="zh-CN" altLang="en-US" sz="2000" b="0">
                <a:solidFill>
                  <a:srgbClr val="0000FF"/>
                </a:solidFill>
              </a:rPr>
              <a:t>墓石週边的封条丝毫未破损</a:t>
            </a:r>
            <a:r>
              <a:rPr lang="en-US" altLang="zh-CN" sz="2000" b="0">
                <a:solidFill>
                  <a:srgbClr val="0000FF"/>
                </a:solidFill>
              </a:rPr>
              <a:t>,</a:t>
            </a:r>
            <a:r>
              <a:rPr lang="zh-CN" altLang="en-US" sz="2000" b="0">
                <a:solidFill>
                  <a:srgbClr val="0000FF"/>
                </a:solidFill>
              </a:rPr>
              <a:t>看守的兵</a:t>
            </a:r>
            <a:r>
              <a:rPr lang="en-US" altLang="zh-CN" sz="2000" b="0">
                <a:solidFill>
                  <a:srgbClr val="0000FF"/>
                </a:solidFill>
              </a:rPr>
              <a:t>,</a:t>
            </a:r>
            <a:r>
              <a:rPr lang="zh-CN" altLang="en-US" sz="2000" b="0">
                <a:solidFill>
                  <a:srgbClr val="0000FF"/>
                </a:solidFill>
              </a:rPr>
              <a:t>未觉察</a:t>
            </a:r>
            <a:r>
              <a:rPr lang="en-US" altLang="zh-CN" sz="2000" b="0">
                <a:solidFill>
                  <a:srgbClr val="0000FF"/>
                </a:solidFill>
              </a:rPr>
              <a:t>,</a:t>
            </a:r>
          </a:p>
          <a:p>
            <a:pPr marL="342900" indent="-342900"/>
            <a:r>
              <a:rPr lang="zh-CN" altLang="en-US" sz="2000" b="0">
                <a:solidFill>
                  <a:srgbClr val="0000FF"/>
                </a:solidFill>
              </a:rPr>
              <a:t>未目睹</a:t>
            </a:r>
            <a:r>
              <a:rPr lang="en-US" altLang="zh-CN" sz="2000" b="0">
                <a:solidFill>
                  <a:srgbClr val="0000FF"/>
                </a:solidFill>
              </a:rPr>
              <a:t>,</a:t>
            </a:r>
            <a:r>
              <a:rPr lang="zh-CN" altLang="en-US" sz="2000" b="0">
                <a:solidFill>
                  <a:srgbClr val="0000FF"/>
                </a:solidFill>
              </a:rPr>
              <a:t>未捕捉</a:t>
            </a:r>
            <a:r>
              <a:rPr lang="en-US" altLang="zh-CN" sz="2000" b="0">
                <a:solidFill>
                  <a:srgbClr val="0000FF"/>
                </a:solidFill>
              </a:rPr>
              <a:t>,</a:t>
            </a:r>
            <a:r>
              <a:rPr lang="zh-CN" altLang="en-US" sz="2000" b="0">
                <a:solidFill>
                  <a:srgbClr val="0000FF"/>
                </a:solidFill>
              </a:rPr>
              <a:t>主复活的刹那 </a:t>
            </a:r>
            <a:r>
              <a:rPr lang="en-US" altLang="zh-CN" sz="2000" b="0">
                <a:solidFill>
                  <a:srgbClr val="0000FF"/>
                </a:solidFill>
              </a:rPr>
              <a:t>(</a:t>
            </a:r>
            <a:r>
              <a:rPr lang="zh-CN" altLang="en-US" sz="2000" b="0">
                <a:solidFill>
                  <a:srgbClr val="0000FF"/>
                </a:solidFill>
              </a:rPr>
              <a:t>现代侦察设备也作不到</a:t>
            </a:r>
            <a:r>
              <a:rPr lang="en-US" altLang="zh-CN" sz="2000" b="0"/>
              <a:t>), </a:t>
            </a:r>
            <a:r>
              <a:rPr lang="zh-CN" altLang="en-US" sz="2000" b="0">
                <a:solidFill>
                  <a:srgbClr val="FF0000"/>
                </a:solidFill>
              </a:rPr>
              <a:t>这才是复活的神迹</a:t>
            </a:r>
            <a:endParaRPr lang="en-US" altLang="zh-CN" sz="2000" b="0">
              <a:solidFill>
                <a:srgbClr val="FF0000"/>
              </a:solidFill>
            </a:endParaRPr>
          </a:p>
        </p:txBody>
      </p:sp>
      <p:sp>
        <p:nvSpPr>
          <p:cNvPr id="76957" name="Line 157"/>
          <p:cNvSpPr>
            <a:spLocks noChangeShapeType="1"/>
          </p:cNvSpPr>
          <p:nvPr/>
        </p:nvSpPr>
        <p:spPr bwMode="auto">
          <a:xfrm flipV="1">
            <a:off x="3048000" y="1524000"/>
            <a:ext cx="4572000" cy="23622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6958" name="Line 158"/>
          <p:cNvSpPr>
            <a:spLocks noChangeShapeType="1"/>
          </p:cNvSpPr>
          <p:nvPr/>
        </p:nvSpPr>
        <p:spPr bwMode="auto">
          <a:xfrm flipV="1">
            <a:off x="3048000" y="1447800"/>
            <a:ext cx="0" cy="24384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6458" name="Object 7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772400" y="152400"/>
          <a:ext cx="914400" cy="885825"/>
        </p:xfrm>
        <a:graphic>
          <a:graphicData uri="http://schemas.openxmlformats.org/presentationml/2006/ole">
            <p:oleObj spid="_x0000_s65607" name="Presentation" showAsIcon="1" r:id="rId4" imgW="914400" imgH="885825" progId="PowerPoint.Show.8">
              <p:embed/>
            </p:oleObj>
          </a:graphicData>
        </a:graphic>
      </p:graphicFrame>
      <p:graphicFrame>
        <p:nvGraphicFramePr>
          <p:cNvPr id="19530" name="Object 7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8077200" y="5105400"/>
          <a:ext cx="731838" cy="709613"/>
        </p:xfrm>
        <a:graphic>
          <a:graphicData uri="http://schemas.openxmlformats.org/presentationml/2006/ole">
            <p:oleObj spid="_x0000_s65608" name="Presentation" showAsIcon="1" r:id="rId5" imgW="914400" imgH="885960" progId="PowerPoint.Show.8">
              <p:embed/>
            </p:oleObj>
          </a:graphicData>
        </a:graphic>
      </p:graphicFrame>
      <p:sp>
        <p:nvSpPr>
          <p:cNvPr id="65609" name="Text Box 73"/>
          <p:cNvSpPr txBox="1">
            <a:spLocks noChangeArrowheads="1"/>
          </p:cNvSpPr>
          <p:nvPr/>
        </p:nvSpPr>
        <p:spPr bwMode="auto">
          <a:xfrm>
            <a:off x="5410200" y="2514600"/>
            <a:ext cx="161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0033CC"/>
                </a:solidFill>
                <a:latin typeface="Microsoft YaHei" pitchFamily="34" charset="-122"/>
              </a:rPr>
              <a:t>主安息地里</a:t>
            </a:r>
            <a:r>
              <a:rPr lang="en-US" altLang="zh-CN" sz="1400">
                <a:solidFill>
                  <a:srgbClr val="0033CC"/>
                </a:solidFill>
                <a:latin typeface="Microsoft YaHei" pitchFamily="34" charset="-122"/>
              </a:rPr>
              <a:t>-</a:t>
            </a:r>
            <a:r>
              <a:rPr lang="zh-CN" altLang="en-US" sz="1400">
                <a:solidFill>
                  <a:srgbClr val="0033CC"/>
                </a:solidFill>
                <a:latin typeface="Microsoft YaHei" pitchFamily="34" charset="-122"/>
              </a:rPr>
              <a:t>第</a:t>
            </a:r>
            <a:r>
              <a:rPr lang="en-US" altLang="zh-CN" sz="1400">
                <a:solidFill>
                  <a:srgbClr val="0033CC"/>
                </a:solidFill>
                <a:latin typeface="Microsoft YaHei" pitchFamily="34" charset="-122"/>
              </a:rPr>
              <a:t>3</a:t>
            </a:r>
            <a:r>
              <a:rPr lang="zh-CN" altLang="en-US" sz="1400">
                <a:solidFill>
                  <a:srgbClr val="0033CC"/>
                </a:solidFill>
                <a:latin typeface="Microsoft YaHei" pitchFamily="34" charset="-122"/>
              </a:rPr>
              <a:t>天</a:t>
            </a:r>
            <a:endParaRPr lang="en-US" sz="1400">
              <a:solidFill>
                <a:srgbClr val="0033CC"/>
              </a:solidFill>
              <a:latin typeface="Microsoft YaHei" pitchFamily="34" charset="-122"/>
            </a:endParaRPr>
          </a:p>
        </p:txBody>
      </p:sp>
      <p:sp>
        <p:nvSpPr>
          <p:cNvPr id="65610" name="Text Box 74"/>
          <p:cNvSpPr txBox="1">
            <a:spLocks noChangeArrowheads="1"/>
          </p:cNvSpPr>
          <p:nvPr/>
        </p:nvSpPr>
        <p:spPr bwMode="auto">
          <a:xfrm>
            <a:off x="3717925" y="2525713"/>
            <a:ext cx="1635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0033CC"/>
                </a:solidFill>
              </a:rPr>
              <a:t>主安息地里</a:t>
            </a:r>
            <a:r>
              <a:rPr lang="en-US" altLang="zh-CN" sz="1400">
                <a:solidFill>
                  <a:srgbClr val="0033CC"/>
                </a:solidFill>
              </a:rPr>
              <a:t>-</a:t>
            </a:r>
            <a:r>
              <a:rPr lang="zh-CN" altLang="en-US" sz="1400">
                <a:solidFill>
                  <a:srgbClr val="0033CC"/>
                </a:solidFill>
              </a:rPr>
              <a:t>第 </a:t>
            </a:r>
            <a:r>
              <a:rPr lang="en-US" altLang="zh-CN" sz="1400">
                <a:solidFill>
                  <a:srgbClr val="0033CC"/>
                </a:solidFill>
              </a:rPr>
              <a:t>2</a:t>
            </a:r>
            <a:r>
              <a:rPr lang="zh-CN" altLang="en-US" sz="1400">
                <a:solidFill>
                  <a:srgbClr val="0033CC"/>
                </a:solidFill>
              </a:rPr>
              <a:t>天</a:t>
            </a:r>
            <a:endParaRPr lang="en-US" sz="1400">
              <a:solidFill>
                <a:srgbClr val="0033CC"/>
              </a:solidFill>
            </a:endParaRPr>
          </a:p>
        </p:txBody>
      </p:sp>
      <p:sp>
        <p:nvSpPr>
          <p:cNvPr id="65611" name="Text Box 75"/>
          <p:cNvSpPr txBox="1">
            <a:spLocks noChangeArrowheads="1"/>
          </p:cNvSpPr>
          <p:nvPr/>
        </p:nvSpPr>
        <p:spPr bwMode="auto">
          <a:xfrm>
            <a:off x="2041525" y="2525713"/>
            <a:ext cx="1585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0033CC"/>
                </a:solidFill>
              </a:rPr>
              <a:t>主安息地里</a:t>
            </a:r>
            <a:r>
              <a:rPr lang="en-US" altLang="zh-CN" sz="1400">
                <a:solidFill>
                  <a:srgbClr val="0033CC"/>
                </a:solidFill>
              </a:rPr>
              <a:t>-</a:t>
            </a:r>
            <a:r>
              <a:rPr lang="zh-CN" altLang="en-US" sz="1400">
                <a:solidFill>
                  <a:srgbClr val="0033CC"/>
                </a:solidFill>
              </a:rPr>
              <a:t>第</a:t>
            </a:r>
            <a:r>
              <a:rPr lang="en-US" altLang="zh-CN" sz="1400">
                <a:solidFill>
                  <a:srgbClr val="0033CC"/>
                </a:solidFill>
              </a:rPr>
              <a:t>1</a:t>
            </a:r>
            <a:r>
              <a:rPr lang="zh-CN" altLang="en-US" sz="1400">
                <a:solidFill>
                  <a:srgbClr val="0033CC"/>
                </a:solidFill>
              </a:rPr>
              <a:t>天</a:t>
            </a:r>
            <a:endParaRPr lang="en-US" sz="1400">
              <a:solidFill>
                <a:srgbClr val="0033C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60" grpId="0"/>
      <p:bldP spid="76863" grpId="0"/>
      <p:bldP spid="76948" grpId="0" animBg="1"/>
      <p:bldP spid="76950" grpId="0" animBg="1"/>
      <p:bldP spid="76952" grpId="0"/>
      <p:bldP spid="76955" grpId="0"/>
      <p:bldP spid="76957" grpId="0" animBg="1"/>
      <p:bldP spid="76958" grpId="0" animBg="1"/>
      <p:bldP spid="65609" grpId="0"/>
      <p:bldP spid="65610" grpId="0"/>
      <p:bldP spid="656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52400"/>
            <a:ext cx="7467600" cy="563563"/>
          </a:xfrm>
        </p:spPr>
        <p:txBody>
          <a:bodyPr/>
          <a:lstStyle/>
          <a:p>
            <a:pPr eaLnBrk="1" hangingPunct="1"/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圣经只记主复活时机的极限 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至少 与 至多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)</a:t>
            </a:r>
          </a:p>
        </p:txBody>
      </p:sp>
      <p:graphicFrame>
        <p:nvGraphicFramePr>
          <p:cNvPr id="21507" name="Group 3"/>
          <p:cNvGraphicFramePr>
            <a:graphicFrameLocks noGrp="1"/>
          </p:cNvGraphicFramePr>
          <p:nvPr>
            <p:ph idx="4294967295"/>
          </p:nvPr>
        </p:nvGraphicFramePr>
        <p:xfrm>
          <a:off x="457200" y="990600"/>
          <a:ext cx="6858000" cy="5110163"/>
        </p:xfrm>
        <a:graphic>
          <a:graphicData uri="http://schemas.openxmlformats.org/drawingml/2006/table">
            <a:tbl>
              <a:tblPr/>
              <a:tblGrid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  <a:gridCol w="342900"/>
              </a:tblGrid>
              <a:tr h="1249363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14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预备日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15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安息日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16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17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18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70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433763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7730" name="Text Box 61"/>
          <p:cNvSpPr txBox="1">
            <a:spLocks noChangeArrowheads="1"/>
          </p:cNvSpPr>
          <p:nvPr/>
        </p:nvSpPr>
        <p:spPr bwMode="auto">
          <a:xfrm>
            <a:off x="2346325" y="5954713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en-US" sz="1400" b="0"/>
          </a:p>
        </p:txBody>
      </p:sp>
      <p:sp>
        <p:nvSpPr>
          <p:cNvPr id="67731" name="Text Box 62"/>
          <p:cNvSpPr txBox="1">
            <a:spLocks noChangeArrowheads="1"/>
          </p:cNvSpPr>
          <p:nvPr/>
        </p:nvSpPr>
        <p:spPr bwMode="auto">
          <a:xfrm>
            <a:off x="1584325" y="6640513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en-US" sz="1400" b="0"/>
          </a:p>
        </p:txBody>
      </p:sp>
      <p:sp>
        <p:nvSpPr>
          <p:cNvPr id="67732" name="Rectangle 63"/>
          <p:cNvSpPr>
            <a:spLocks noChangeArrowheads="1"/>
          </p:cNvSpPr>
          <p:nvPr/>
        </p:nvSpPr>
        <p:spPr bwMode="auto">
          <a:xfrm>
            <a:off x="533400" y="2667000"/>
            <a:ext cx="1171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/>
              <a:t>下午</a:t>
            </a:r>
            <a:r>
              <a:rPr lang="en-US" altLang="zh-CN" sz="1400"/>
              <a:t>3</a:t>
            </a:r>
            <a:r>
              <a:rPr lang="zh-CN" altLang="en-US" sz="1400"/>
              <a:t>时气绝</a:t>
            </a:r>
          </a:p>
        </p:txBody>
      </p:sp>
      <p:graphicFrame>
        <p:nvGraphicFramePr>
          <p:cNvPr id="67646" name="Object 29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62000" y="2971800"/>
          <a:ext cx="731838" cy="709613"/>
        </p:xfrm>
        <a:graphic>
          <a:graphicData uri="http://schemas.openxmlformats.org/presentationml/2006/ole">
            <p:oleObj spid="_x0000_s67646" name="Presentation" showAsIcon="1" r:id="rId3" imgW="914400" imgH="885825" progId="PowerPoint.Show.8">
              <p:embed/>
            </p:oleObj>
          </a:graphicData>
        </a:graphic>
      </p:graphicFrame>
      <p:sp>
        <p:nvSpPr>
          <p:cNvPr id="67733" name="Text Box 65"/>
          <p:cNvSpPr txBox="1">
            <a:spLocks noChangeArrowheads="1"/>
          </p:cNvSpPr>
          <p:nvPr/>
        </p:nvSpPr>
        <p:spPr bwMode="auto">
          <a:xfrm>
            <a:off x="533400" y="3429000"/>
            <a:ext cx="12700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/>
              <a:t>正月</a:t>
            </a:r>
            <a:r>
              <a:rPr lang="en-US" altLang="zh-CN" sz="1400"/>
              <a:t>15</a:t>
            </a:r>
            <a:r>
              <a:rPr lang="zh-CN" altLang="en-US" sz="1400"/>
              <a:t>日开始</a:t>
            </a:r>
          </a:p>
          <a:p>
            <a:r>
              <a:rPr lang="zh-CN" altLang="en-US" sz="1400"/>
              <a:t>之前安葬完毕</a:t>
            </a:r>
          </a:p>
        </p:txBody>
      </p:sp>
      <p:graphicFrame>
        <p:nvGraphicFramePr>
          <p:cNvPr id="67648" name="Object 7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62000" y="3962400"/>
          <a:ext cx="731838" cy="709613"/>
        </p:xfrm>
        <a:graphic>
          <a:graphicData uri="http://schemas.openxmlformats.org/presentationml/2006/ole">
            <p:oleObj spid="_x0000_s67648" name="Presentation" showAsIcon="1" r:id="rId4" imgW="914400" imgH="885825" progId="PowerPoint.Show.8">
              <p:embed/>
            </p:oleObj>
          </a:graphicData>
        </a:graphic>
      </p:graphicFrame>
      <p:sp>
        <p:nvSpPr>
          <p:cNvPr id="67734" name="Text Box 67"/>
          <p:cNvSpPr txBox="1">
            <a:spLocks noChangeArrowheads="1"/>
          </p:cNvSpPr>
          <p:nvPr/>
        </p:nvSpPr>
        <p:spPr bwMode="auto">
          <a:xfrm>
            <a:off x="609600" y="4419600"/>
            <a:ext cx="107315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0000FF"/>
                </a:solidFill>
              </a:rPr>
              <a:t>从受苦路</a:t>
            </a:r>
            <a:r>
              <a:rPr lang="en-US" altLang="zh-CN" sz="1400">
                <a:solidFill>
                  <a:srgbClr val="0000FF"/>
                </a:solidFill>
              </a:rPr>
              <a:t>,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到受难</a:t>
            </a:r>
            <a:r>
              <a:rPr lang="en-US" altLang="zh-CN" sz="1400">
                <a:solidFill>
                  <a:srgbClr val="0000FF"/>
                </a:solidFill>
              </a:rPr>
              <a:t>,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再到埋葬</a:t>
            </a:r>
            <a:r>
              <a:rPr lang="en-US" altLang="zh-CN" sz="1400">
                <a:solidFill>
                  <a:srgbClr val="0000FF"/>
                </a:solidFill>
              </a:rPr>
              <a:t>,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妇女们全程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跟随主</a:t>
            </a:r>
          </a:p>
        </p:txBody>
      </p:sp>
      <p:sp>
        <p:nvSpPr>
          <p:cNvPr id="67735" name="Text Box 68"/>
          <p:cNvSpPr txBox="1">
            <a:spLocks noChangeArrowheads="1"/>
          </p:cNvSpPr>
          <p:nvPr/>
        </p:nvSpPr>
        <p:spPr bwMode="auto">
          <a:xfrm>
            <a:off x="1828800" y="3581400"/>
            <a:ext cx="144780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400"/>
              <a:t>预备日的第二天</a:t>
            </a:r>
            <a:r>
              <a:rPr lang="en-US" altLang="zh-CN" sz="1400"/>
              <a:t>,</a:t>
            </a:r>
            <a:r>
              <a:rPr lang="zh-CN" altLang="en-US" sz="1400"/>
              <a:t>祭司长</a:t>
            </a:r>
            <a:r>
              <a:rPr lang="en-US" altLang="zh-CN" sz="1400"/>
              <a:t>,</a:t>
            </a:r>
            <a:r>
              <a:rPr lang="zh-CN" altLang="en-US" sz="1400"/>
              <a:t>法利赛人</a:t>
            </a:r>
            <a:r>
              <a:rPr lang="en-US" altLang="zh-CN" sz="1400"/>
              <a:t>,</a:t>
            </a:r>
            <a:r>
              <a:rPr lang="zh-CN" altLang="en-US" sz="1400"/>
              <a:t>要求彼拉多</a:t>
            </a:r>
            <a:r>
              <a:rPr lang="en-US" altLang="zh-CN" sz="1400"/>
              <a:t>:</a:t>
            </a:r>
          </a:p>
          <a:p>
            <a:endParaRPr lang="en-US" altLang="zh-CN" sz="1400"/>
          </a:p>
          <a:p>
            <a:r>
              <a:rPr lang="zh-CN" altLang="en-US" sz="1400"/>
              <a:t>派兵看守坟墓</a:t>
            </a:r>
          </a:p>
          <a:p>
            <a:r>
              <a:rPr lang="zh-CN" altLang="en-US" sz="1400"/>
              <a:t>直到第三天</a:t>
            </a:r>
          </a:p>
          <a:p>
            <a:endParaRPr lang="en-US" altLang="zh-CN" sz="1400"/>
          </a:p>
          <a:p>
            <a:r>
              <a:rPr lang="zh-CN" altLang="en-US" sz="1400"/>
              <a:t>并亲自领兵</a:t>
            </a:r>
            <a:r>
              <a:rPr lang="en-US" altLang="zh-CN" sz="1400"/>
              <a:t>,</a:t>
            </a:r>
            <a:r>
              <a:rPr lang="zh-CN" altLang="en-US" sz="1400"/>
              <a:t>将坟墓加上封条</a:t>
            </a:r>
            <a:r>
              <a:rPr lang="en-US" altLang="zh-CN" sz="1400" b="0"/>
              <a:t>:</a:t>
            </a:r>
          </a:p>
        </p:txBody>
      </p:sp>
      <p:graphicFrame>
        <p:nvGraphicFramePr>
          <p:cNvPr id="67651" name="Object 7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133600" y="5562600"/>
          <a:ext cx="722313" cy="700088"/>
        </p:xfrm>
        <a:graphic>
          <a:graphicData uri="http://schemas.openxmlformats.org/presentationml/2006/ole">
            <p:oleObj spid="_x0000_s67651" name="Presentation" showAsIcon="1" r:id="rId5" imgW="914400" imgH="885825" progId="PowerPoint.Show.8">
              <p:embed/>
            </p:oleObj>
          </a:graphicData>
        </a:graphic>
      </p:graphicFrame>
      <p:sp>
        <p:nvSpPr>
          <p:cNvPr id="21574" name="Line 70"/>
          <p:cNvSpPr>
            <a:spLocks noChangeShapeType="1"/>
          </p:cNvSpPr>
          <p:nvPr/>
        </p:nvSpPr>
        <p:spPr bwMode="auto">
          <a:xfrm>
            <a:off x="5943600" y="990600"/>
            <a:ext cx="0" cy="1676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67653" name="Object 7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505200" y="4800600"/>
          <a:ext cx="731838" cy="709613"/>
        </p:xfrm>
        <a:graphic>
          <a:graphicData uri="http://schemas.openxmlformats.org/presentationml/2006/ole">
            <p:oleObj spid="_x0000_s67653" name="Presentation" showAsIcon="1" r:id="rId6" imgW="914400" imgH="885825" progId="PowerPoint.Show.8">
              <p:embed/>
            </p:oleObj>
          </a:graphicData>
        </a:graphic>
      </p:graphicFrame>
      <p:sp>
        <p:nvSpPr>
          <p:cNvPr id="67737" name="Text Box 72"/>
          <p:cNvSpPr txBox="1">
            <a:spLocks noChangeArrowheads="1"/>
          </p:cNvSpPr>
          <p:nvPr/>
        </p:nvSpPr>
        <p:spPr bwMode="auto">
          <a:xfrm>
            <a:off x="3200400" y="2743200"/>
            <a:ext cx="14478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400">
                <a:solidFill>
                  <a:srgbClr val="0000FF"/>
                </a:solidFill>
              </a:rPr>
              <a:t>过了安息日</a:t>
            </a:r>
            <a:r>
              <a:rPr lang="en-US" altLang="zh-CN" sz="1400"/>
              <a:t>,</a:t>
            </a:r>
          </a:p>
          <a:p>
            <a:r>
              <a:rPr lang="zh-CN" altLang="en-US" sz="1400"/>
              <a:t>抹大拉的马利亚</a:t>
            </a:r>
          </a:p>
          <a:p>
            <a:r>
              <a:rPr lang="zh-CN" altLang="en-US" sz="1400"/>
              <a:t>和雅各的母亲</a:t>
            </a:r>
            <a:r>
              <a:rPr lang="en-US" altLang="zh-CN" sz="1400"/>
              <a:t>,</a:t>
            </a:r>
          </a:p>
          <a:p>
            <a:r>
              <a:rPr lang="zh-CN" altLang="en-US" sz="1400"/>
              <a:t>马利亚</a:t>
            </a:r>
            <a:r>
              <a:rPr lang="en-US" altLang="zh-CN" sz="1400"/>
              <a:t>,</a:t>
            </a:r>
            <a:r>
              <a:rPr lang="zh-CN" altLang="en-US" sz="1400"/>
              <a:t>并撒罗米</a:t>
            </a:r>
            <a:r>
              <a:rPr lang="en-US" altLang="zh-CN" sz="1400"/>
              <a:t>,</a:t>
            </a:r>
            <a:r>
              <a:rPr lang="zh-CN" altLang="en-US" sz="1400">
                <a:solidFill>
                  <a:srgbClr val="0000FF"/>
                </a:solidFill>
              </a:rPr>
              <a:t>买了香膏</a:t>
            </a:r>
            <a:r>
              <a:rPr lang="en-US" altLang="zh-CN" sz="1400">
                <a:solidFill>
                  <a:srgbClr val="0000FF"/>
                </a:solidFill>
              </a:rPr>
              <a:t>,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要去膏耶稣的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身体</a:t>
            </a:r>
          </a:p>
        </p:txBody>
      </p:sp>
      <p:graphicFrame>
        <p:nvGraphicFramePr>
          <p:cNvPr id="67655" name="Object 7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419600" y="6148388"/>
          <a:ext cx="731838" cy="709612"/>
        </p:xfrm>
        <a:graphic>
          <a:graphicData uri="http://schemas.openxmlformats.org/presentationml/2006/ole">
            <p:oleObj spid="_x0000_s67655" name="Presentation" showAsIcon="1" r:id="rId7" imgW="914400" imgH="885825" progId="PowerPoint.Show.8">
              <p:embed/>
            </p:oleObj>
          </a:graphicData>
        </a:graphic>
      </p:graphicFrame>
      <p:graphicFrame>
        <p:nvGraphicFramePr>
          <p:cNvPr id="67656" name="Object 7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410200" y="6159500"/>
          <a:ext cx="722313" cy="698500"/>
        </p:xfrm>
        <a:graphic>
          <a:graphicData uri="http://schemas.openxmlformats.org/presentationml/2006/ole">
            <p:oleObj spid="_x0000_s67656" name="Presentation" showAsIcon="1" r:id="rId8" imgW="914400" imgH="885825" progId="PowerPoint.Show.8">
              <p:embed/>
            </p:oleObj>
          </a:graphicData>
        </a:graphic>
      </p:graphicFrame>
      <p:sp>
        <p:nvSpPr>
          <p:cNvPr id="67738" name="Text Box 75"/>
          <p:cNvSpPr txBox="1">
            <a:spLocks noChangeArrowheads="1"/>
          </p:cNvSpPr>
          <p:nvPr/>
        </p:nvSpPr>
        <p:spPr bwMode="auto">
          <a:xfrm>
            <a:off x="4572000" y="5257800"/>
            <a:ext cx="138747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/>
              <a:t>她们在</a:t>
            </a:r>
            <a:r>
              <a:rPr lang="zh-CN" altLang="en-US" sz="1400">
                <a:solidFill>
                  <a:srgbClr val="FF3300"/>
                </a:solidFill>
              </a:rPr>
              <a:t>安息日</a:t>
            </a:r>
          </a:p>
          <a:p>
            <a:r>
              <a:rPr lang="zh-CN" altLang="en-US" sz="1400"/>
              <a:t>便遵着诫命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安息了</a:t>
            </a:r>
            <a:r>
              <a:rPr lang="en-US" altLang="zh-CN" sz="1400">
                <a:solidFill>
                  <a:srgbClr val="FF3300"/>
                </a:solidFill>
              </a:rPr>
              <a:t>(</a:t>
            </a:r>
            <a:r>
              <a:rPr lang="zh-CN" altLang="en-US" sz="1400">
                <a:solidFill>
                  <a:srgbClr val="FF3300"/>
                </a:solidFill>
              </a:rPr>
              <a:t>正月</a:t>
            </a:r>
            <a:r>
              <a:rPr lang="en-US" altLang="zh-CN" sz="1400">
                <a:solidFill>
                  <a:srgbClr val="FF3300"/>
                </a:solidFill>
              </a:rPr>
              <a:t>17)</a:t>
            </a:r>
          </a:p>
        </p:txBody>
      </p:sp>
      <p:sp>
        <p:nvSpPr>
          <p:cNvPr id="67739" name="Line 76"/>
          <p:cNvSpPr>
            <a:spLocks noChangeShapeType="1"/>
          </p:cNvSpPr>
          <p:nvPr/>
        </p:nvSpPr>
        <p:spPr bwMode="auto">
          <a:xfrm>
            <a:off x="1752600" y="990600"/>
            <a:ext cx="0" cy="1676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40" name="Text Box 77"/>
          <p:cNvSpPr txBox="1">
            <a:spLocks noChangeArrowheads="1"/>
          </p:cNvSpPr>
          <p:nvPr/>
        </p:nvSpPr>
        <p:spPr bwMode="auto">
          <a:xfrm>
            <a:off x="4572000" y="2667000"/>
            <a:ext cx="142875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/>
              <a:t>那日是预备日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安息日</a:t>
            </a:r>
            <a:r>
              <a:rPr lang="en-US" altLang="zh-CN" sz="1400">
                <a:solidFill>
                  <a:srgbClr val="0000FF"/>
                </a:solidFill>
              </a:rPr>
              <a:t>(15</a:t>
            </a:r>
            <a:r>
              <a:rPr lang="zh-CN" altLang="en-US" sz="1400">
                <a:solidFill>
                  <a:srgbClr val="0000FF"/>
                </a:solidFill>
              </a:rPr>
              <a:t>日</a:t>
            </a:r>
            <a:r>
              <a:rPr lang="en-US" altLang="zh-CN" sz="1400">
                <a:solidFill>
                  <a:srgbClr val="0000FF"/>
                </a:solidFill>
              </a:rPr>
              <a:t>)</a:t>
            </a:r>
            <a:r>
              <a:rPr lang="zh-CN" altLang="en-US" sz="1400"/>
              <a:t>也</a:t>
            </a:r>
          </a:p>
          <a:p>
            <a:r>
              <a:rPr lang="zh-CN" altLang="en-US" sz="1400"/>
              <a:t>快到了</a:t>
            </a:r>
            <a:r>
              <a:rPr lang="en-US" altLang="zh-CN" sz="1400"/>
              <a:t>,</a:t>
            </a:r>
            <a:r>
              <a:rPr lang="zh-CN" altLang="en-US" sz="1400"/>
              <a:t>那些从</a:t>
            </a:r>
          </a:p>
          <a:p>
            <a:r>
              <a:rPr lang="zh-CN" altLang="en-US" sz="1400"/>
              <a:t>加利利和耶稣同</a:t>
            </a:r>
          </a:p>
          <a:p>
            <a:r>
              <a:rPr lang="zh-CN" altLang="en-US" sz="1400"/>
              <a:t>来的妇女</a:t>
            </a:r>
            <a:r>
              <a:rPr lang="en-US" altLang="zh-CN" sz="1400"/>
              <a:t>,</a:t>
            </a:r>
            <a:r>
              <a:rPr lang="zh-CN" altLang="en-US" sz="1400"/>
              <a:t>跟在</a:t>
            </a:r>
          </a:p>
          <a:p>
            <a:r>
              <a:rPr lang="zh-CN" altLang="en-US" sz="1400"/>
              <a:t>后面看见了坟墓</a:t>
            </a:r>
          </a:p>
          <a:p>
            <a:r>
              <a:rPr lang="zh-CN" altLang="en-US" sz="1400"/>
              <a:t>和祂的身体怎样</a:t>
            </a:r>
          </a:p>
          <a:p>
            <a:r>
              <a:rPr lang="zh-CN" altLang="en-US" sz="1400"/>
              <a:t>安放</a:t>
            </a:r>
            <a:r>
              <a:rPr lang="en-US" altLang="zh-CN" sz="1400"/>
              <a:t>,</a:t>
            </a:r>
            <a:r>
              <a:rPr lang="zh-CN" altLang="en-US" sz="1400">
                <a:solidFill>
                  <a:srgbClr val="0000FF"/>
                </a:solidFill>
              </a:rPr>
              <a:t>她们就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回去</a:t>
            </a:r>
            <a:r>
              <a:rPr lang="en-US" altLang="zh-CN" sz="1400">
                <a:solidFill>
                  <a:srgbClr val="FF3300"/>
                </a:solidFill>
              </a:rPr>
              <a:t>(</a:t>
            </a:r>
            <a:r>
              <a:rPr lang="zh-CN" altLang="en-US" sz="1400">
                <a:solidFill>
                  <a:srgbClr val="FF3300"/>
                </a:solidFill>
              </a:rPr>
              <a:t>正月</a:t>
            </a:r>
            <a:r>
              <a:rPr lang="en-US" altLang="zh-CN" sz="1400">
                <a:solidFill>
                  <a:srgbClr val="FF3300"/>
                </a:solidFill>
              </a:rPr>
              <a:t>14)</a:t>
            </a:r>
          </a:p>
        </p:txBody>
      </p:sp>
      <p:sp>
        <p:nvSpPr>
          <p:cNvPr id="67741" name="Text Box 78"/>
          <p:cNvSpPr txBox="1">
            <a:spLocks noChangeArrowheads="1"/>
          </p:cNvSpPr>
          <p:nvPr/>
        </p:nvSpPr>
        <p:spPr bwMode="auto">
          <a:xfrm>
            <a:off x="4572000" y="4724400"/>
            <a:ext cx="12096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0000FF"/>
                </a:solidFill>
              </a:rPr>
              <a:t>预备了香料</a:t>
            </a:r>
          </a:p>
          <a:p>
            <a:r>
              <a:rPr lang="zh-CN" altLang="en-US" sz="1400">
                <a:solidFill>
                  <a:srgbClr val="0000FF"/>
                </a:solidFill>
              </a:rPr>
              <a:t>香膏</a:t>
            </a:r>
            <a:r>
              <a:rPr lang="en-US" altLang="zh-CN" sz="1400">
                <a:solidFill>
                  <a:srgbClr val="FF3300"/>
                </a:solidFill>
              </a:rPr>
              <a:t>(</a:t>
            </a:r>
            <a:r>
              <a:rPr lang="zh-CN" altLang="en-US" sz="1400">
                <a:solidFill>
                  <a:srgbClr val="FF3300"/>
                </a:solidFill>
              </a:rPr>
              <a:t>正月</a:t>
            </a:r>
            <a:r>
              <a:rPr lang="en-US" altLang="zh-CN" sz="1400">
                <a:solidFill>
                  <a:srgbClr val="FF3300"/>
                </a:solidFill>
              </a:rPr>
              <a:t>16)</a:t>
            </a:r>
          </a:p>
        </p:txBody>
      </p:sp>
      <p:sp>
        <p:nvSpPr>
          <p:cNvPr id="67742" name="Text Box 79"/>
          <p:cNvSpPr txBox="1">
            <a:spLocks noChangeArrowheads="1"/>
          </p:cNvSpPr>
          <p:nvPr/>
        </p:nvSpPr>
        <p:spPr bwMode="auto">
          <a:xfrm>
            <a:off x="4648200" y="1600200"/>
            <a:ext cx="1368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400">
                <a:solidFill>
                  <a:srgbClr val="FF3300"/>
                </a:solidFill>
              </a:rPr>
              <a:t>第七日安息日</a:t>
            </a:r>
            <a:endParaRPr lang="en-US" altLang="zh-CN" sz="1400">
              <a:solidFill>
                <a:srgbClr val="FF3300"/>
              </a:solidFill>
            </a:endParaRPr>
          </a:p>
        </p:txBody>
      </p:sp>
      <p:sp>
        <p:nvSpPr>
          <p:cNvPr id="67743" name="Text Box 80"/>
          <p:cNvSpPr txBox="1">
            <a:spLocks noChangeArrowheads="1"/>
          </p:cNvSpPr>
          <p:nvPr/>
        </p:nvSpPr>
        <p:spPr bwMode="auto">
          <a:xfrm>
            <a:off x="6003925" y="2678113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en-US" sz="1400" b="0"/>
          </a:p>
        </p:txBody>
      </p:sp>
      <p:sp>
        <p:nvSpPr>
          <p:cNvPr id="21585" name="Text Box 81"/>
          <p:cNvSpPr txBox="1">
            <a:spLocks noChangeArrowheads="1"/>
          </p:cNvSpPr>
          <p:nvPr/>
        </p:nvSpPr>
        <p:spPr bwMode="auto">
          <a:xfrm>
            <a:off x="5943600" y="2667000"/>
            <a:ext cx="1447800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400"/>
              <a:t>1 </a:t>
            </a:r>
            <a:r>
              <a:rPr lang="zh-CN" altLang="en-US" sz="1400">
                <a:latin typeface="Microsoft YaHei" pitchFamily="34" charset="-122"/>
              </a:rPr>
              <a:t>至少三天三夜</a:t>
            </a:r>
          </a:p>
          <a:p>
            <a:r>
              <a:rPr lang="zh-CN" altLang="en-US" sz="1400">
                <a:latin typeface="Microsoft YaHei" pitchFamily="34" charset="-122"/>
              </a:rPr>
              <a:t>  主耶稣安息在</a:t>
            </a:r>
          </a:p>
          <a:p>
            <a:r>
              <a:rPr lang="zh-CN" altLang="en-US" sz="1400">
                <a:latin typeface="Microsoft YaHei" pitchFamily="34" charset="-122"/>
              </a:rPr>
              <a:t>  地里</a:t>
            </a:r>
          </a:p>
          <a:p>
            <a:endParaRPr lang="zh-CN" altLang="en-US" sz="200">
              <a:latin typeface="Microsoft YaHei" pitchFamily="34" charset="-122"/>
            </a:endParaRPr>
          </a:p>
          <a:p>
            <a:r>
              <a:rPr lang="en-US" altLang="zh-CN" sz="1400">
                <a:solidFill>
                  <a:srgbClr val="0000FF"/>
                </a:solidFill>
                <a:latin typeface="Microsoft YaHei" pitchFamily="34" charset="-122"/>
              </a:rPr>
              <a:t>14</a:t>
            </a:r>
            <a:r>
              <a:rPr lang="zh-CN" altLang="en-US" sz="1400">
                <a:solidFill>
                  <a:srgbClr val="0000FF"/>
                </a:solidFill>
                <a:latin typeface="Microsoft YaHei" pitchFamily="34" charset="-122"/>
              </a:rPr>
              <a:t>日埋葬时间</a:t>
            </a:r>
          </a:p>
          <a:p>
            <a:r>
              <a:rPr lang="zh-CN" altLang="en-US" sz="1400">
                <a:solidFill>
                  <a:srgbClr val="0000FF"/>
                </a:solidFill>
                <a:latin typeface="Microsoft YaHei" pitchFamily="34" charset="-122"/>
              </a:rPr>
              <a:t>到</a:t>
            </a:r>
            <a:r>
              <a:rPr lang="en-US" altLang="zh-CN" sz="1400">
                <a:solidFill>
                  <a:srgbClr val="0000FF"/>
                </a:solidFill>
                <a:latin typeface="Microsoft YaHei" pitchFamily="34" charset="-122"/>
              </a:rPr>
              <a:t>17</a:t>
            </a:r>
            <a:r>
              <a:rPr lang="zh-CN" altLang="en-US" sz="1400">
                <a:solidFill>
                  <a:srgbClr val="0000FF"/>
                </a:solidFill>
                <a:latin typeface="Microsoft YaHei" pitchFamily="34" charset="-122"/>
              </a:rPr>
              <a:t>日对应的</a:t>
            </a:r>
          </a:p>
          <a:p>
            <a:r>
              <a:rPr lang="zh-CN" altLang="en-US" sz="1400">
                <a:solidFill>
                  <a:srgbClr val="0000FF"/>
                </a:solidFill>
                <a:latin typeface="Microsoft YaHei" pitchFamily="34" charset="-122"/>
              </a:rPr>
              <a:t>时辰为</a:t>
            </a:r>
            <a:r>
              <a:rPr lang="en-US" altLang="zh-CN" sz="1400">
                <a:solidFill>
                  <a:srgbClr val="0000FF"/>
                </a:solidFill>
                <a:latin typeface="Microsoft YaHei" pitchFamily="34" charset="-122"/>
              </a:rPr>
              <a:t>72</a:t>
            </a:r>
            <a:r>
              <a:rPr lang="zh-CN" altLang="en-US" sz="1400">
                <a:solidFill>
                  <a:srgbClr val="0000FF"/>
                </a:solidFill>
                <a:latin typeface="Microsoft YaHei" pitchFamily="34" charset="-122"/>
              </a:rPr>
              <a:t>小时</a:t>
            </a:r>
            <a:endParaRPr lang="zh-CN" altLang="en-US" sz="1400">
              <a:solidFill>
                <a:srgbClr val="0000FF"/>
              </a:solidFill>
            </a:endParaRPr>
          </a:p>
        </p:txBody>
      </p:sp>
      <p:sp>
        <p:nvSpPr>
          <p:cNvPr id="21586" name="AutoShape 82">
            <a:hlinkClick r:id="" action="ppaction://noaction" highlightClick="1"/>
          </p:cNvPr>
          <p:cNvSpPr>
            <a:spLocks noChangeAspect="1" noChangeArrowheads="1"/>
          </p:cNvSpPr>
          <p:nvPr/>
        </p:nvSpPr>
        <p:spPr bwMode="auto">
          <a:xfrm>
            <a:off x="6858000" y="4038600"/>
            <a:ext cx="274638" cy="274638"/>
          </a:xfrm>
          <a:prstGeom prst="actionButtonInformation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/>
          </a:p>
        </p:txBody>
      </p:sp>
      <p:graphicFrame>
        <p:nvGraphicFramePr>
          <p:cNvPr id="21587" name="Object 8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867400" y="4038600"/>
          <a:ext cx="739775" cy="717550"/>
        </p:xfrm>
        <a:graphic>
          <a:graphicData uri="http://schemas.openxmlformats.org/presentationml/2006/ole">
            <p:oleObj spid="_x0000_s67665" name="Presentation" showAsIcon="1" r:id="rId9" imgW="914400" imgH="885960" progId="PowerPoint.Show.8">
              <p:embed/>
            </p:oleObj>
          </a:graphicData>
        </a:graphic>
      </p:graphicFrame>
      <p:sp>
        <p:nvSpPr>
          <p:cNvPr id="21588" name="Line 84"/>
          <p:cNvSpPr>
            <a:spLocks noChangeShapeType="1"/>
          </p:cNvSpPr>
          <p:nvPr/>
        </p:nvSpPr>
        <p:spPr bwMode="auto">
          <a:xfrm>
            <a:off x="5867400" y="990600"/>
            <a:ext cx="0" cy="1676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89" name="Line 85"/>
          <p:cNvSpPr>
            <a:spLocks noChangeShapeType="1"/>
          </p:cNvSpPr>
          <p:nvPr/>
        </p:nvSpPr>
        <p:spPr bwMode="auto">
          <a:xfrm flipH="1" flipV="1">
            <a:off x="1752600" y="1752600"/>
            <a:ext cx="5181600" cy="1676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90" name="Line 86"/>
          <p:cNvSpPr>
            <a:spLocks noChangeShapeType="1"/>
          </p:cNvSpPr>
          <p:nvPr/>
        </p:nvSpPr>
        <p:spPr bwMode="auto">
          <a:xfrm flipH="1" flipV="1">
            <a:off x="5867400" y="1981200"/>
            <a:ext cx="1066800" cy="1447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91" name="Text Box 87"/>
          <p:cNvSpPr txBox="1">
            <a:spLocks noChangeArrowheads="1"/>
          </p:cNvSpPr>
          <p:nvPr/>
        </p:nvSpPr>
        <p:spPr bwMode="auto">
          <a:xfrm>
            <a:off x="5943600" y="4495800"/>
            <a:ext cx="154622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400"/>
              <a:t>2 </a:t>
            </a:r>
            <a:r>
              <a:rPr lang="zh-CN" altLang="en-US" sz="1400">
                <a:latin typeface="Microsoft YaHei" pitchFamily="34" charset="-122"/>
              </a:rPr>
              <a:t>绝不超越</a:t>
            </a:r>
            <a:r>
              <a:rPr lang="en-US" altLang="zh-CN" sz="1400">
                <a:latin typeface="Microsoft YaHei" pitchFamily="34" charset="-122"/>
              </a:rPr>
              <a:t>,</a:t>
            </a:r>
            <a:r>
              <a:rPr lang="zh-CN" altLang="en-US" sz="1400">
                <a:latin typeface="Microsoft YaHei" pitchFamily="34" charset="-122"/>
              </a:rPr>
              <a:t>祭司</a:t>
            </a:r>
          </a:p>
          <a:p>
            <a:r>
              <a:rPr lang="zh-CN" altLang="en-US" sz="1400">
                <a:latin typeface="Microsoft YaHei" pitchFamily="34" charset="-122"/>
              </a:rPr>
              <a:t>  长等人</a:t>
            </a:r>
            <a:r>
              <a:rPr lang="en-US" altLang="zh-CN" sz="1400">
                <a:latin typeface="Microsoft YaHei" pitchFamily="34" charset="-122"/>
              </a:rPr>
              <a:t>,</a:t>
            </a:r>
            <a:r>
              <a:rPr lang="zh-CN" altLang="en-US" sz="1400">
                <a:latin typeface="Microsoft YaHei" pitchFamily="34" charset="-122"/>
              </a:rPr>
              <a:t>说过的</a:t>
            </a:r>
          </a:p>
          <a:p>
            <a:r>
              <a:rPr lang="zh-CN" altLang="en-US" sz="1400">
                <a:latin typeface="Microsoft YaHei" pitchFamily="34" charset="-122"/>
              </a:rPr>
              <a:t>  第三天</a:t>
            </a:r>
            <a:r>
              <a:rPr lang="en-US" altLang="zh-CN" sz="1400">
                <a:latin typeface="Microsoft YaHei" pitchFamily="34" charset="-122"/>
              </a:rPr>
              <a:t>,</a:t>
            </a:r>
            <a:r>
              <a:rPr lang="zh-CN" altLang="en-US" sz="1400">
                <a:latin typeface="Microsoft YaHei" pitchFamily="34" charset="-122"/>
              </a:rPr>
              <a:t>三日后</a:t>
            </a:r>
          </a:p>
          <a:p>
            <a:r>
              <a:rPr lang="zh-CN" altLang="en-US" sz="1400">
                <a:solidFill>
                  <a:srgbClr val="0000FF"/>
                </a:solidFill>
                <a:latin typeface="Microsoft YaHei" pitchFamily="34" charset="-122"/>
              </a:rPr>
              <a:t>绝不超越</a:t>
            </a:r>
            <a:r>
              <a:rPr lang="en-US" altLang="zh-CN" sz="1400">
                <a:solidFill>
                  <a:srgbClr val="0000FF"/>
                </a:solidFill>
                <a:latin typeface="Microsoft YaHei" pitchFamily="34" charset="-122"/>
              </a:rPr>
              <a:t>17</a:t>
            </a:r>
            <a:r>
              <a:rPr lang="zh-CN" altLang="en-US" sz="1400">
                <a:solidFill>
                  <a:srgbClr val="0000FF"/>
                </a:solidFill>
                <a:latin typeface="Microsoft YaHei" pitchFamily="34" charset="-122"/>
              </a:rPr>
              <a:t>日</a:t>
            </a:r>
          </a:p>
          <a:p>
            <a:r>
              <a:rPr lang="zh-CN" altLang="en-US" sz="1400">
                <a:solidFill>
                  <a:srgbClr val="0000FF"/>
                </a:solidFill>
                <a:latin typeface="Microsoft YaHei" pitchFamily="34" charset="-122"/>
              </a:rPr>
              <a:t>和</a:t>
            </a:r>
            <a:r>
              <a:rPr lang="en-US" altLang="zh-CN" sz="1400">
                <a:solidFill>
                  <a:srgbClr val="0000FF"/>
                </a:solidFill>
                <a:latin typeface="Microsoft YaHei" pitchFamily="34" charset="-122"/>
              </a:rPr>
              <a:t>18</a:t>
            </a:r>
            <a:r>
              <a:rPr lang="zh-CN" altLang="en-US" sz="1400">
                <a:solidFill>
                  <a:srgbClr val="0000FF"/>
                </a:solidFill>
                <a:latin typeface="Microsoft YaHei" pitchFamily="34" charset="-122"/>
              </a:rPr>
              <a:t>日的换日</a:t>
            </a:r>
            <a:endParaRPr lang="zh-CN" altLang="en-US" sz="1400">
              <a:solidFill>
                <a:srgbClr val="0000FF"/>
              </a:solidFill>
            </a:endParaRPr>
          </a:p>
        </p:txBody>
      </p:sp>
      <p:graphicFrame>
        <p:nvGraphicFramePr>
          <p:cNvPr id="21592" name="Object 88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867400" y="5638800"/>
          <a:ext cx="731838" cy="709613"/>
        </p:xfrm>
        <a:graphic>
          <a:graphicData uri="http://schemas.openxmlformats.org/presentationml/2006/ole">
            <p:oleObj spid="_x0000_s67670" name="Presentation" showAsIcon="1" r:id="rId10" imgW="914400" imgH="885960" progId="PowerPoint.Show.8">
              <p:embed/>
            </p:oleObj>
          </a:graphicData>
        </a:graphic>
      </p:graphicFrame>
      <p:sp>
        <p:nvSpPr>
          <p:cNvPr id="21593" name="AutoShape 89">
            <a:hlinkClick r:id="" action="ppaction://noaction" highlightClick="1"/>
          </p:cNvPr>
          <p:cNvSpPr>
            <a:spLocks noChangeAspect="1" noChangeArrowheads="1"/>
          </p:cNvSpPr>
          <p:nvPr/>
        </p:nvSpPr>
        <p:spPr bwMode="auto">
          <a:xfrm>
            <a:off x="6858000" y="5638800"/>
            <a:ext cx="301625" cy="301625"/>
          </a:xfrm>
          <a:prstGeom prst="actionButtonInformation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/>
          </a:p>
        </p:txBody>
      </p:sp>
      <p:graphicFrame>
        <p:nvGraphicFramePr>
          <p:cNvPr id="67672" name="Object 90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85800" y="5562600"/>
          <a:ext cx="731838" cy="709613"/>
        </p:xfrm>
        <a:graphic>
          <a:graphicData uri="http://schemas.openxmlformats.org/presentationml/2006/ole">
            <p:oleObj spid="_x0000_s67672" name="Presentation" showAsIcon="1" r:id="rId11" imgW="914400" imgH="885960" progId="PowerPoint.Show.8">
              <p:embed/>
            </p:oleObj>
          </a:graphicData>
        </a:graphic>
      </p:graphicFrame>
      <p:sp>
        <p:nvSpPr>
          <p:cNvPr id="67751" name="Text Box 91"/>
          <p:cNvSpPr txBox="1">
            <a:spLocks noChangeArrowheads="1"/>
          </p:cNvSpPr>
          <p:nvPr/>
        </p:nvSpPr>
        <p:spPr bwMode="auto">
          <a:xfrm>
            <a:off x="1981200" y="2743200"/>
            <a:ext cx="10731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/>
              <a:t>妇女们</a:t>
            </a:r>
            <a:r>
              <a:rPr lang="en-US" altLang="zh-CN" sz="1400"/>
              <a:t>,</a:t>
            </a:r>
          </a:p>
          <a:p>
            <a:r>
              <a:rPr lang="zh-CN" altLang="en-US" sz="1400"/>
              <a:t>全日守安息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960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601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101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9901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9901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5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8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5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emph" presetSubtype="0" repeatCount="3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2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93"/>
                  </p:tgtEl>
                </p:cond>
              </p:nextCondLst>
            </p:seq>
          </p:childTnLst>
        </p:cTn>
      </p:par>
    </p:tnLst>
    <p:bldLst>
      <p:bldP spid="21574" grpId="0" animBg="1"/>
      <p:bldP spid="21585" grpId="0"/>
      <p:bldP spid="21586" grpId="0" animBg="1"/>
      <p:bldP spid="21588" grpId="0" animBg="1"/>
      <p:bldP spid="21589" grpId="0" animBg="1"/>
      <p:bldP spid="21589" grpId="1" animBg="1"/>
      <p:bldP spid="21590" grpId="0" animBg="1"/>
      <p:bldP spid="21590" grpId="1" animBg="1"/>
      <p:bldP spid="21591" grpId="0"/>
      <p:bldP spid="2159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487363"/>
          </a:xfrm>
        </p:spPr>
        <p:txBody>
          <a:bodyPr/>
          <a:lstStyle/>
          <a:p>
            <a:pPr eaLnBrk="1" hangingPunct="1"/>
            <a:r>
              <a:rPr lang="zh-CN" altLang="en-US" sz="3000" b="1" smtClean="0">
                <a:solidFill>
                  <a:srgbClr val="0000FF"/>
                </a:solidFill>
                <a:ea typeface="Microsoft YaHei" pitchFamily="34" charset="-122"/>
              </a:rPr>
              <a:t>主复活的时机</a:t>
            </a:r>
            <a:r>
              <a:rPr lang="en-US" altLang="zh-CN" sz="3000" b="1" smtClean="0">
                <a:solidFill>
                  <a:srgbClr val="0000FF"/>
                </a:solidFill>
                <a:ea typeface="Microsoft YaHei" pitchFamily="34" charset="-122"/>
              </a:rPr>
              <a:t>,</a:t>
            </a:r>
            <a:r>
              <a:rPr lang="zh-CN" altLang="en-US" sz="3000" b="1" smtClean="0">
                <a:solidFill>
                  <a:srgbClr val="0000FF"/>
                </a:solidFill>
                <a:ea typeface="Microsoft YaHei" pitchFamily="34" charset="-122"/>
              </a:rPr>
              <a:t>必符合主耶稣自己的每一句话</a:t>
            </a:r>
            <a:endParaRPr lang="zh-CN" altLang="en-US" sz="3000" b="1" smtClean="0">
              <a:solidFill>
                <a:srgbClr val="0000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6861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762000"/>
            <a:ext cx="8610600" cy="5562600"/>
          </a:xfrm>
          <a:ln w="38100" cmpd="dbl">
            <a:solidFill>
              <a:srgbClr val="000000"/>
            </a:solidFill>
          </a:ln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altLang="zh-CN" sz="3000" smtClean="0">
                <a:latin typeface="Microsoft YaHei" pitchFamily="34" charset="-122"/>
                <a:ea typeface="Microsoft YaHei" pitchFamily="34" charset="-122"/>
              </a:rPr>
              <a:t>1.</a:t>
            </a:r>
            <a:r>
              <a:rPr lang="zh-CN" altLang="en-US" sz="3000" smtClean="0">
                <a:latin typeface="Microsoft YaHei" pitchFamily="34" charset="-122"/>
                <a:ea typeface="Microsoft YaHei" pitchFamily="34" charset="-122"/>
              </a:rPr>
              <a:t>你们拆毁这殿</a:t>
            </a:r>
            <a:r>
              <a:rPr lang="en-US" altLang="zh-CN" sz="30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3000" smtClean="0">
                <a:latin typeface="Microsoft YaHei" pitchFamily="34" charset="-122"/>
                <a:ea typeface="Microsoft YaHei" pitchFamily="34" charset="-122"/>
              </a:rPr>
              <a:t>我</a:t>
            </a:r>
            <a:r>
              <a:rPr lang="zh-CN" altLang="en-US" sz="3000" b="1" smtClean="0">
                <a:latin typeface="Microsoft YaHei" pitchFamily="34" charset="-122"/>
                <a:ea typeface="Microsoft YaHei" pitchFamily="34" charset="-122"/>
              </a:rPr>
              <a:t>三日内</a:t>
            </a:r>
            <a:r>
              <a:rPr lang="zh-CN" altLang="en-US" sz="3000" smtClean="0">
                <a:latin typeface="Microsoft YaHei" pitchFamily="34" charset="-122"/>
                <a:ea typeface="Microsoft YaHei" pitchFamily="34" charset="-122"/>
              </a:rPr>
              <a:t>要再建立起来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约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2:19-22)</a:t>
            </a:r>
          </a:p>
          <a:p>
            <a:pPr marL="609600" indent="-609600" eaLnBrk="1" hangingPunct="1">
              <a:buFontTx/>
              <a:buNone/>
            </a:pPr>
            <a:r>
              <a:rPr lang="en-US" altLang="zh-CN" sz="3000" smtClean="0">
                <a:latin typeface="Microsoft YaHei" pitchFamily="34" charset="-122"/>
                <a:ea typeface="Microsoft YaHei" pitchFamily="34" charset="-122"/>
              </a:rPr>
              <a:t>2.</a:t>
            </a:r>
            <a:r>
              <a:rPr lang="zh-CN" altLang="en-US" sz="3000" smtClean="0">
                <a:latin typeface="Microsoft YaHei" pitchFamily="34" charset="-122"/>
                <a:ea typeface="Microsoft YaHei" pitchFamily="34" charset="-122"/>
              </a:rPr>
              <a:t>约拿三日三夜在大鱼腹中</a:t>
            </a:r>
            <a:r>
              <a:rPr lang="en-US" altLang="zh-CN" sz="30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3000" b="1" smtClean="0">
                <a:latin typeface="Microsoft YaHei" pitchFamily="34" charset="-122"/>
                <a:ea typeface="Microsoft YaHei" pitchFamily="34" charset="-122"/>
              </a:rPr>
              <a:t>人子也要这样三</a:t>
            </a:r>
          </a:p>
          <a:p>
            <a:pPr marL="609600" indent="-609600" eaLnBrk="1" hangingPunct="1">
              <a:buFontTx/>
              <a:buNone/>
            </a:pPr>
            <a:r>
              <a:rPr lang="zh-CN" altLang="en-US" sz="3000" b="1" smtClean="0">
                <a:latin typeface="Microsoft YaHei" pitchFamily="34" charset="-122"/>
                <a:ea typeface="Microsoft YaHei" pitchFamily="34" charset="-122"/>
              </a:rPr>
              <a:t>   日三夜在地里头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约拿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1:17;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马太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12:40, </a:t>
            </a:r>
            <a:r>
              <a:rPr lang="en-US" altLang="zh-CN" sz="3000" smtClean="0">
                <a:latin typeface="Microsoft YaHei" pitchFamily="34" charset="-122"/>
                <a:ea typeface="Microsoft YaHei" pitchFamily="34" charset="-122"/>
              </a:rPr>
              <a:t>3</a:t>
            </a:r>
            <a:r>
              <a:rPr lang="zh-CN" altLang="en-US" sz="3000" smtClean="0">
                <a:latin typeface="Microsoft YaHei" pitchFamily="34" charset="-122"/>
                <a:ea typeface="Microsoft YaHei" pitchFamily="34" charset="-122"/>
              </a:rPr>
              <a:t>个全日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)</a:t>
            </a:r>
          </a:p>
          <a:p>
            <a:pPr marL="609600" indent="-609600" eaLnBrk="1" hangingPunct="1">
              <a:buFontTx/>
              <a:buNone/>
            </a:pPr>
            <a:r>
              <a:rPr lang="en-US" altLang="zh-CN" sz="3000" smtClean="0">
                <a:latin typeface="Microsoft YaHei" pitchFamily="34" charset="-122"/>
                <a:ea typeface="Microsoft YaHei" pitchFamily="34" charset="-122"/>
              </a:rPr>
              <a:t>3.</a:t>
            </a:r>
            <a:r>
              <a:rPr lang="zh-CN" altLang="en-US" sz="3000" smtClean="0">
                <a:latin typeface="Microsoft YaHei" pitchFamily="34" charset="-122"/>
                <a:ea typeface="Microsoft YaHei" pitchFamily="34" charset="-122"/>
              </a:rPr>
              <a:t>耶稣</a:t>
            </a:r>
            <a:r>
              <a:rPr lang="en-US" altLang="zh-CN" sz="3000" smtClean="0">
                <a:latin typeface="Microsoft YaHei" pitchFamily="34" charset="-122"/>
                <a:ea typeface="Microsoft YaHei" pitchFamily="34" charset="-122"/>
              </a:rPr>
              <a:t>: …</a:t>
            </a:r>
            <a:r>
              <a:rPr lang="zh-CN" altLang="en-US" sz="3000" b="1" smtClean="0">
                <a:latin typeface="Microsoft YaHei" pitchFamily="34" charset="-122"/>
                <a:ea typeface="Microsoft YaHei" pitchFamily="34" charset="-122"/>
              </a:rPr>
              <a:t>第三日</a:t>
            </a:r>
            <a:r>
              <a:rPr lang="en-US" altLang="zh-CN" sz="30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3000" smtClean="0">
                <a:latin typeface="Microsoft YaHei" pitchFamily="34" charset="-122"/>
                <a:ea typeface="Microsoft YaHei" pitchFamily="34" charset="-122"/>
              </a:rPr>
              <a:t>祂要复活</a:t>
            </a:r>
            <a:r>
              <a:rPr lang="en-US" altLang="zh-CN" smtClean="0">
                <a:latin typeface="Microsoft YaHei" pitchFamily="34" charset="-122"/>
                <a:ea typeface="Microsoft YaHei" pitchFamily="34" charset="-122"/>
              </a:rPr>
              <a:t>…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马太 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16:21,17:23,20:19)</a:t>
            </a:r>
          </a:p>
          <a:p>
            <a:pPr marL="609600" indent="-609600" eaLnBrk="1" hangingPunct="1">
              <a:buFontTx/>
              <a:buNone/>
            </a:pPr>
            <a:r>
              <a:rPr lang="en-US" altLang="zh-CN" sz="3000" smtClean="0">
                <a:latin typeface="Microsoft YaHei" pitchFamily="34" charset="-122"/>
                <a:ea typeface="Microsoft YaHei" pitchFamily="34" charset="-122"/>
              </a:rPr>
              <a:t>4.</a:t>
            </a:r>
            <a:r>
              <a:rPr lang="zh-CN" altLang="en-US" sz="3000" smtClean="0">
                <a:latin typeface="Microsoft YaHei" pitchFamily="34" charset="-122"/>
                <a:ea typeface="Microsoft YaHei" pitchFamily="34" charset="-122"/>
              </a:rPr>
              <a:t>耶稣</a:t>
            </a:r>
            <a:r>
              <a:rPr lang="en-US" altLang="zh-CN" sz="3000" smtClean="0">
                <a:latin typeface="Microsoft YaHei" pitchFamily="34" charset="-122"/>
                <a:ea typeface="Microsoft YaHei" pitchFamily="34" charset="-122"/>
              </a:rPr>
              <a:t>:….</a:t>
            </a:r>
            <a:r>
              <a:rPr lang="zh-CN" altLang="en-US" sz="3000" b="1" smtClean="0">
                <a:latin typeface="Microsoft YaHei" pitchFamily="34" charset="-122"/>
                <a:ea typeface="Microsoft YaHei" pitchFamily="34" charset="-122"/>
              </a:rPr>
              <a:t>第三日</a:t>
            </a:r>
            <a:r>
              <a:rPr lang="en-US" altLang="zh-CN" sz="3000" smtClean="0">
                <a:latin typeface="Microsoft YaHei" pitchFamily="34" charset="-122"/>
                <a:ea typeface="Microsoft YaHei" pitchFamily="34" charset="-122"/>
              </a:rPr>
              <a:t>…</a:t>
            </a:r>
            <a:r>
              <a:rPr lang="en-US" altLang="zh-CN" smtClean="0">
                <a:latin typeface="Microsoft YaHei" pitchFamily="34" charset="-122"/>
                <a:ea typeface="Microsoft YaHei" pitchFamily="34" charset="-122"/>
              </a:rPr>
              <a:t> 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路加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9:22,18:33,24:46)</a:t>
            </a:r>
          </a:p>
          <a:p>
            <a:pPr marL="609600" indent="-609600" eaLnBrk="1" hangingPunct="1">
              <a:buFontTx/>
              <a:buNone/>
            </a:pPr>
            <a:r>
              <a:rPr lang="zh-CN" altLang="en-US" smtClean="0">
                <a:latin typeface="Microsoft YaHei" pitchFamily="34" charset="-122"/>
                <a:ea typeface="Microsoft YaHei" pitchFamily="34" charset="-122"/>
              </a:rPr>
              <a:t>          </a:t>
            </a:r>
            <a:r>
              <a:rPr lang="zh-CN" altLang="en-US" sz="3000" b="1" smtClean="0">
                <a:latin typeface="Microsoft YaHei" pitchFamily="34" charset="-122"/>
                <a:ea typeface="Microsoft YaHei" pitchFamily="34" charset="-122"/>
              </a:rPr>
              <a:t>基督必须受害</a:t>
            </a:r>
            <a:r>
              <a:rPr lang="en-US" altLang="zh-CN" sz="30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3000" b="1" smtClean="0">
                <a:latin typeface="Microsoft YaHei" pitchFamily="34" charset="-122"/>
                <a:ea typeface="Microsoft YaHei" pitchFamily="34" charset="-122"/>
              </a:rPr>
              <a:t>第三日从死里复活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路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24:46)</a:t>
            </a:r>
          </a:p>
          <a:p>
            <a:pPr marL="609600" indent="-609600" eaLnBrk="1" hangingPunct="1">
              <a:buFontTx/>
              <a:buNone/>
            </a:pPr>
            <a:r>
              <a:rPr lang="en-US" altLang="zh-CN" sz="3000" smtClean="0">
                <a:latin typeface="Microsoft YaHei" pitchFamily="34" charset="-122"/>
                <a:ea typeface="Microsoft YaHei" pitchFamily="34" charset="-122"/>
              </a:rPr>
              <a:t>5.</a:t>
            </a:r>
            <a:r>
              <a:rPr lang="zh-CN" altLang="en-US" sz="3000" b="1" smtClean="0">
                <a:latin typeface="Microsoft YaHei" pitchFamily="34" charset="-122"/>
                <a:ea typeface="Microsoft YaHei" pitchFamily="34" charset="-122"/>
              </a:rPr>
              <a:t>耶稣</a:t>
            </a:r>
            <a:r>
              <a:rPr lang="zh-CN" altLang="en-US" sz="3000" smtClean="0">
                <a:latin typeface="Microsoft YaHei" pitchFamily="34" charset="-122"/>
                <a:ea typeface="Microsoft YaHei" pitchFamily="34" charset="-122"/>
              </a:rPr>
              <a:t>回答说</a:t>
            </a:r>
            <a:r>
              <a:rPr lang="en-US" altLang="zh-CN" sz="30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3000" smtClean="0">
                <a:latin typeface="Microsoft YaHei" pitchFamily="34" charset="-122"/>
                <a:ea typeface="Microsoft YaHei" pitchFamily="34" charset="-122"/>
              </a:rPr>
              <a:t>白日不是有</a:t>
            </a:r>
            <a:r>
              <a:rPr lang="en-US" altLang="zh-CN" sz="3000" b="1" smtClean="0">
                <a:latin typeface="Microsoft YaHei" pitchFamily="34" charset="-122"/>
                <a:ea typeface="Microsoft YaHei" pitchFamily="34" charset="-122"/>
              </a:rPr>
              <a:t>12</a:t>
            </a:r>
            <a:r>
              <a:rPr lang="zh-CN" altLang="en-US" sz="3000" b="1" smtClean="0">
                <a:latin typeface="Microsoft YaHei" pitchFamily="34" charset="-122"/>
                <a:ea typeface="Microsoft YaHei" pitchFamily="34" charset="-122"/>
              </a:rPr>
              <a:t>小时</a:t>
            </a:r>
            <a:r>
              <a:rPr lang="zh-CN" altLang="en-US" sz="3000" smtClean="0">
                <a:latin typeface="Microsoft YaHei" pitchFamily="34" charset="-122"/>
                <a:ea typeface="Microsoft YaHei" pitchFamily="34" charset="-122"/>
              </a:rPr>
              <a:t>吗</a:t>
            </a:r>
            <a:r>
              <a:rPr lang="en-US" altLang="zh-CN" sz="3000" smtClean="0">
                <a:latin typeface="Microsoft YaHei" pitchFamily="34" charset="-122"/>
                <a:ea typeface="Microsoft YaHei" pitchFamily="34" charset="-122"/>
              </a:rPr>
              <a:t>?</a:t>
            </a:r>
            <a:r>
              <a:rPr lang="en-US" altLang="zh-CN" smtClean="0">
                <a:latin typeface="Microsoft YaHei" pitchFamily="34" charset="-122"/>
                <a:ea typeface="Microsoft YaHei" pitchFamily="34" charset="-122"/>
              </a:rPr>
              <a:t> 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约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11:9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)</a:t>
            </a:r>
            <a:endParaRPr lang="en-US" altLang="zh-CN" smtClean="0">
              <a:latin typeface="Microsoft YaHei" pitchFamily="34" charset="-122"/>
              <a:ea typeface="Microsoft YaHei" pitchFamily="34" charset="-122"/>
            </a:endParaRPr>
          </a:p>
          <a:p>
            <a:pPr marL="609600" indent="-609600" eaLnBrk="1" hangingPunct="1">
              <a:buFontTx/>
              <a:buNone/>
            </a:pPr>
            <a:r>
              <a:rPr lang="zh-CN" altLang="en-US" sz="3000" b="1" smtClean="0">
                <a:latin typeface="Microsoft YaHei" pitchFamily="34" charset="-122"/>
                <a:ea typeface="Microsoft YaHei" pitchFamily="34" charset="-122"/>
              </a:rPr>
              <a:t>   </a:t>
            </a:r>
            <a:r>
              <a:rPr lang="zh-CN" altLang="en-US" sz="3000" smtClean="0">
                <a:latin typeface="Microsoft YaHei" pitchFamily="34" charset="-122"/>
                <a:ea typeface="Microsoft YaHei" pitchFamily="34" charset="-122"/>
              </a:rPr>
              <a:t>三日三夜为</a:t>
            </a:r>
            <a:r>
              <a:rPr lang="en-US" altLang="zh-CN" sz="3000" b="1" smtClean="0">
                <a:latin typeface="Microsoft YaHei" pitchFamily="34" charset="-122"/>
                <a:ea typeface="Microsoft YaHei" pitchFamily="34" charset="-122"/>
              </a:rPr>
              <a:t>72</a:t>
            </a:r>
            <a:r>
              <a:rPr lang="zh-CN" altLang="en-US" sz="3000" b="1" smtClean="0">
                <a:latin typeface="Microsoft YaHei" pitchFamily="34" charset="-122"/>
                <a:ea typeface="Microsoft YaHei" pitchFamily="34" charset="-122"/>
              </a:rPr>
              <a:t>小时</a:t>
            </a:r>
          </a:p>
          <a:p>
            <a:pPr marL="609600" indent="-609600" eaLnBrk="1" hangingPunct="1">
              <a:buFontTx/>
              <a:buNone/>
            </a:pPr>
            <a:endParaRPr lang="zh-CN" altLang="en-US" sz="800" b="1" smtClean="0">
              <a:solidFill>
                <a:srgbClr val="0000FF"/>
              </a:solidFill>
              <a:latin typeface="Microsoft YaHei" pitchFamily="34" charset="-122"/>
              <a:ea typeface="Microsoft YaHei" pitchFamily="34" charset="-122"/>
            </a:endParaRPr>
          </a:p>
          <a:p>
            <a:pPr marL="609600" indent="-609600" eaLnBrk="1" hangingPunct="1">
              <a:buFontTx/>
              <a:buNone/>
            </a:pPr>
            <a:r>
              <a:rPr lang="zh-CN" altLang="en-US" sz="30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  先知的话</a:t>
            </a:r>
            <a:r>
              <a:rPr lang="en-US" altLang="zh-CN" sz="30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30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必有效验</a:t>
            </a:r>
            <a:r>
              <a:rPr lang="en-US" altLang="zh-CN" sz="30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30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必须成就 </a:t>
            </a:r>
            <a:r>
              <a:rPr lang="en-US" altLang="zh-CN" sz="30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30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申</a:t>
            </a:r>
            <a:r>
              <a:rPr lang="en-US" altLang="zh-CN" sz="30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18:20-22)</a:t>
            </a:r>
          </a:p>
        </p:txBody>
      </p:sp>
      <p:graphicFrame>
        <p:nvGraphicFramePr>
          <p:cNvPr id="68612" name="Object 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8001000" y="5486400"/>
          <a:ext cx="914400" cy="885825"/>
        </p:xfrm>
        <a:graphic>
          <a:graphicData uri="http://schemas.openxmlformats.org/presentationml/2006/ole">
            <p:oleObj spid="_x0000_s68612" name="Presentation" showAsIcon="1" r:id="rId4" imgW="914400" imgH="885960" progId="PowerPoint.Show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533400"/>
          </a:xfrm>
        </p:spPr>
        <p:txBody>
          <a:bodyPr/>
          <a:lstStyle/>
          <a:p>
            <a:pPr eaLnBrk="1" hangingPunct="1"/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马可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16:9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七日的第一日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[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清早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]              (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约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20:1-18)</a:t>
            </a:r>
            <a:endParaRPr lang="en-US" altLang="zh-CN" sz="1800" b="1" smtClean="0">
              <a:solidFill>
                <a:srgbClr val="0033CC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8397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685800"/>
            <a:ext cx="8458200" cy="5181600"/>
          </a:xfrm>
          <a:ln w="38100" cmpd="dbl">
            <a:solidFill>
              <a:schemeClr val="tx1"/>
            </a:solidFill>
          </a:ln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zh-CN" altLang="en-US" sz="2000" b="1" smtClean="0">
                <a:latin typeface="Microsoft YaHei" pitchFamily="34" charset="-122"/>
                <a:ea typeface="Microsoft YaHei" pitchFamily="34" charset="-122"/>
              </a:rPr>
              <a:t>和合本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: 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七日的第一日清早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耶稣复活了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就先向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…..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显现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….</a:t>
            </a:r>
            <a:endParaRPr lang="en-US" altLang="zh-CN" sz="2400" smtClean="0">
              <a:solidFill>
                <a:srgbClr val="0033CC"/>
              </a:solidFill>
              <a:latin typeface="Microsoft YaHei" pitchFamily="34" charset="-122"/>
              <a:ea typeface="Microsoft YaHei" pitchFamily="34" charset="-122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zh-CN" sz="20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KJV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: </a:t>
            </a:r>
            <a:r>
              <a:rPr lang="en-US" altLang="zh-CN" sz="2000" b="1" smtClean="0">
                <a:latin typeface="Microsoft YaHei" pitchFamily="34" charset="-122"/>
                <a:ea typeface="Microsoft YaHei" pitchFamily="34" charset="-122"/>
              </a:rPr>
              <a:t>Now when Jesus was risen early on the first day of the week, he appeared first to Mary Magdalene, …</a:t>
            </a:r>
            <a:endParaRPr lang="en-US" altLang="zh-CN" sz="2000" smtClean="0">
              <a:latin typeface="Microsoft YaHei" pitchFamily="34" charset="-122"/>
              <a:ea typeface="Microsoft YaHei" pitchFamily="34" charset="-122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zh-CN" sz="2000" b="1" smtClean="0">
                <a:latin typeface="Microsoft YaHei" pitchFamily="34" charset="-122"/>
                <a:ea typeface="Microsoft YaHei" pitchFamily="34" charset="-122"/>
              </a:rPr>
              <a:t>ESV:    ….rose early on the first day of the week, he appeared..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zh-CN" sz="20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NASV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: </a:t>
            </a:r>
            <a:r>
              <a:rPr lang="en-US" altLang="zh-CN" sz="2000" b="1" smtClean="0">
                <a:latin typeface="Microsoft YaHei" pitchFamily="34" charset="-122"/>
                <a:ea typeface="Microsoft YaHei" pitchFamily="34" charset="-122"/>
              </a:rPr>
              <a:t>after he had risen early on the first day..., he appeared..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zh-CN" sz="20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NIV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:    </a:t>
            </a:r>
            <a:r>
              <a:rPr lang="en-US" altLang="zh-CN" sz="2000" b="1" smtClean="0">
                <a:latin typeface="Microsoft YaHei" pitchFamily="34" charset="-122"/>
                <a:ea typeface="Microsoft YaHei" pitchFamily="34" charset="-122"/>
              </a:rPr>
              <a:t>…rose early on the first day…, he appeared..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zh-CN" sz="2000" b="1" smtClean="0">
                <a:latin typeface="Microsoft YaHei" pitchFamily="34" charset="-122"/>
                <a:ea typeface="Microsoft YaHei" pitchFamily="34" charset="-122"/>
              </a:rPr>
              <a:t>Darby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: </a:t>
            </a:r>
            <a:r>
              <a:rPr lang="en-US" altLang="zh-CN" sz="2000" b="1" smtClean="0">
                <a:latin typeface="Microsoft YaHei" pitchFamily="34" charset="-122"/>
                <a:ea typeface="Microsoft YaHei" pitchFamily="34" charset="-122"/>
              </a:rPr>
              <a:t>when he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 </a:t>
            </a:r>
            <a:r>
              <a:rPr lang="en-US" altLang="zh-CN" sz="2000" b="1" smtClean="0">
                <a:latin typeface="Microsoft YaHei" pitchFamily="34" charset="-122"/>
                <a:ea typeface="Microsoft YaHei" pitchFamily="34" charset="-122"/>
              </a:rPr>
              <a:t>had risen very early on the first…, he appeared..</a:t>
            </a:r>
          </a:p>
          <a:p>
            <a:pPr marL="609600" indent="-609600" algn="ctr" eaLnBrk="1" hangingPunct="1">
              <a:lnSpc>
                <a:spcPct val="80000"/>
              </a:lnSpc>
              <a:buFontTx/>
              <a:buNone/>
            </a:pPr>
            <a:endParaRPr lang="zh-CN" altLang="en-US" sz="2400" smtClean="0">
              <a:latin typeface="Microsoft YaHei" pitchFamily="34" charset="-122"/>
              <a:ea typeface="Microsoft YaHei" pitchFamily="34" charset="-122"/>
            </a:endParaRPr>
          </a:p>
          <a:p>
            <a:pPr marL="609600" indent="-609600" algn="ctr" eaLnBrk="1" hangingPunct="1">
              <a:lnSpc>
                <a:spcPct val="80000"/>
              </a:lnSpc>
              <a:buFontTx/>
              <a:buNone/>
            </a:pP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数本英文圣经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无清早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语句重点在於主耶稣显现的时机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,</a:t>
            </a:r>
            <a:endParaRPr lang="zh-CN" altLang="en-US" sz="2400" smtClean="0">
              <a:latin typeface="Microsoft YaHei" pitchFamily="34" charset="-122"/>
              <a:ea typeface="Microsoft YaHei" pitchFamily="34" charset="-122"/>
            </a:endParaRPr>
          </a:p>
          <a:p>
            <a:pPr marL="609600" indent="-609600" algn="ctr" eaLnBrk="1" hangingPunct="1">
              <a:lnSpc>
                <a:spcPct val="80000"/>
              </a:lnSpc>
              <a:buFontTx/>
              <a:buNone/>
            </a:pP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按这些英文版本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可翻译为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:</a:t>
            </a:r>
          </a:p>
          <a:p>
            <a:pPr marL="609600" indent="-609600" algn="ctr" eaLnBrk="1" hangingPunct="1">
              <a:lnSpc>
                <a:spcPct val="80000"/>
              </a:lnSpc>
              <a:buFontTx/>
              <a:buNone/>
            </a:pPr>
            <a:r>
              <a:rPr lang="zh-CN" altLang="en-US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七日的第一日</a:t>
            </a:r>
            <a:r>
              <a:rPr lang="en-US" altLang="zh-CN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还很早</a:t>
            </a:r>
            <a:r>
              <a:rPr lang="en-US" altLang="zh-CN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耶稣已经复活了</a:t>
            </a:r>
            <a:r>
              <a:rPr lang="en-US" altLang="zh-CN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就先向</a:t>
            </a:r>
            <a:r>
              <a:rPr lang="en-US" altLang="zh-CN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….</a:t>
            </a:r>
            <a:r>
              <a:rPr lang="zh-CN" altLang="en-US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显现</a:t>
            </a:r>
            <a:r>
              <a:rPr lang="en-US" altLang="zh-CN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…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   </a:t>
            </a:r>
          </a:p>
          <a:p>
            <a:pPr marL="609600" indent="-609600" algn="ctr" eaLnBrk="1" hangingPunct="1">
              <a:lnSpc>
                <a:spcPct val="80000"/>
              </a:lnSpc>
              <a:buFontTx/>
              <a:buNone/>
            </a:pP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但如何确定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, “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很早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”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是多早</a:t>
            </a:r>
            <a:endParaRPr lang="en-US" altLang="zh-CN" sz="2400" smtClean="0">
              <a:latin typeface="Microsoft YaHei" pitchFamily="34" charset="-122"/>
              <a:ea typeface="Microsoft YaHei" pitchFamily="34" charset="-122"/>
            </a:endParaRPr>
          </a:p>
          <a:p>
            <a:pPr marL="609600" indent="-609600" algn="ctr" eaLnBrk="1" hangingPunct="1">
              <a:lnSpc>
                <a:spcPct val="80000"/>
              </a:lnSpc>
              <a:buFontTx/>
              <a:buNone/>
            </a:pP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最早就是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:  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正月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17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日和正月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18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日之间的换日</a:t>
            </a:r>
          </a:p>
          <a:p>
            <a:pPr marL="609600" indent="-609600" algn="ctr" eaLnBrk="1" hangingPunct="1">
              <a:lnSpc>
                <a:spcPct val="80000"/>
              </a:lnSpc>
              <a:buFontTx/>
              <a:buNone/>
            </a:pPr>
            <a:r>
              <a:rPr lang="zh-CN" altLang="en-US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正是</a:t>
            </a:r>
            <a:r>
              <a:rPr lang="en-US" altLang="zh-CN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耶稣复活时机的底线</a:t>
            </a:r>
          </a:p>
        </p:txBody>
      </p:sp>
      <p:sp>
        <p:nvSpPr>
          <p:cNvPr id="83971" name="Text Box 5"/>
          <p:cNvSpPr txBox="1">
            <a:spLocks noChangeArrowheads="1"/>
          </p:cNvSpPr>
          <p:nvPr/>
        </p:nvSpPr>
        <p:spPr bwMode="auto">
          <a:xfrm>
            <a:off x="76200" y="5943600"/>
            <a:ext cx="87661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>
                <a:solidFill>
                  <a:srgbClr val="009999"/>
                </a:solidFill>
              </a:rPr>
              <a:t>全世界</a:t>
            </a:r>
            <a:r>
              <a:rPr lang="en-US" altLang="zh-CN" sz="2400">
                <a:solidFill>
                  <a:srgbClr val="009999"/>
                </a:solidFill>
              </a:rPr>
              <a:t>,</a:t>
            </a:r>
            <a:r>
              <a:rPr lang="zh-CN" altLang="en-US" sz="2400">
                <a:solidFill>
                  <a:srgbClr val="009999"/>
                </a:solidFill>
              </a:rPr>
              <a:t>迎接新年</a:t>
            </a:r>
            <a:r>
              <a:rPr lang="en-US" altLang="zh-CN" sz="2400">
                <a:solidFill>
                  <a:srgbClr val="009999"/>
                </a:solidFill>
              </a:rPr>
              <a:t>,</a:t>
            </a:r>
            <a:r>
              <a:rPr lang="zh-CN" altLang="en-US" sz="2400">
                <a:solidFill>
                  <a:srgbClr val="009999"/>
                </a:solidFill>
              </a:rPr>
              <a:t>皆倒数读秒</a:t>
            </a:r>
            <a:r>
              <a:rPr lang="en-US" altLang="zh-CN" sz="2400">
                <a:solidFill>
                  <a:srgbClr val="009999"/>
                </a:solidFill>
              </a:rPr>
              <a:t>, 10,9,8,7,6,5,….</a:t>
            </a:r>
            <a:r>
              <a:rPr lang="zh-CN" altLang="en-US" sz="2400">
                <a:solidFill>
                  <a:srgbClr val="009999"/>
                </a:solidFill>
              </a:rPr>
              <a:t>直到新年 </a:t>
            </a:r>
            <a:r>
              <a:rPr lang="en-US" altLang="zh-CN" sz="2400">
                <a:solidFill>
                  <a:srgbClr val="009999"/>
                </a:solidFill>
              </a:rPr>
              <a:t>0 </a:t>
            </a:r>
            <a:r>
              <a:rPr lang="zh-CN" altLang="en-US" sz="2400">
                <a:solidFill>
                  <a:srgbClr val="009999"/>
                </a:solidFill>
              </a:rPr>
              <a:t>分 </a:t>
            </a:r>
            <a:r>
              <a:rPr lang="en-US" altLang="zh-CN" sz="2400">
                <a:solidFill>
                  <a:srgbClr val="009999"/>
                </a:solidFill>
              </a:rPr>
              <a:t>0 </a:t>
            </a:r>
            <a:r>
              <a:rPr lang="zh-CN" altLang="en-US" sz="2400">
                <a:solidFill>
                  <a:srgbClr val="009999"/>
                </a:solidFill>
              </a:rPr>
              <a:t>秒</a:t>
            </a:r>
          </a:p>
          <a:p>
            <a:r>
              <a:rPr lang="zh-CN" altLang="en-US" sz="2400">
                <a:solidFill>
                  <a:srgbClr val="009999"/>
                </a:solidFill>
              </a:rPr>
              <a:t>普世公认</a:t>
            </a:r>
            <a:r>
              <a:rPr lang="en-US" altLang="zh-CN" sz="2400">
                <a:solidFill>
                  <a:srgbClr val="009999"/>
                </a:solidFill>
              </a:rPr>
              <a:t>, </a:t>
            </a:r>
            <a:r>
              <a:rPr lang="zh-CN" altLang="en-US" sz="2400">
                <a:solidFill>
                  <a:srgbClr val="009999"/>
                </a:solidFill>
              </a:rPr>
              <a:t>换日一刹那</a:t>
            </a:r>
            <a:r>
              <a:rPr lang="en-US" altLang="zh-CN" sz="2400">
                <a:solidFill>
                  <a:srgbClr val="009999"/>
                </a:solidFill>
              </a:rPr>
              <a:t>, </a:t>
            </a:r>
            <a:r>
              <a:rPr lang="zh-CN" altLang="en-US" sz="2400">
                <a:solidFill>
                  <a:srgbClr val="009999"/>
                </a:solidFill>
              </a:rPr>
              <a:t>是最早时刻</a:t>
            </a:r>
            <a:endParaRPr lang="en-US" altLang="zh-CN" sz="2400">
              <a:solidFill>
                <a:srgbClr val="00999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zh-CN" altLang="en-US" sz="3200" b="1" smtClean="0">
                <a:latin typeface="Microsoft YaHei" pitchFamily="34" charset="-122"/>
                <a:ea typeface="Microsoft YaHei" pitchFamily="34" charset="-122"/>
              </a:rPr>
              <a:t>十字架的旅程 </a:t>
            </a:r>
            <a:r>
              <a:rPr lang="en-US" altLang="zh-CN" sz="3200" b="1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3200" b="1" smtClean="0">
                <a:latin typeface="Microsoft YaHei" pitchFamily="34" charset="-122"/>
                <a:ea typeface="Microsoft YaHei" pitchFamily="34" charset="-122"/>
              </a:rPr>
              <a:t>父神的定旨</a:t>
            </a:r>
            <a:r>
              <a:rPr lang="en-US" altLang="zh-CN" sz="3200" b="1" smtClean="0">
                <a:latin typeface="Microsoft YaHei" pitchFamily="34" charset="-122"/>
                <a:ea typeface="Microsoft YaHei" pitchFamily="34" charset="-122"/>
              </a:rPr>
              <a:t>)</a:t>
            </a:r>
          </a:p>
        </p:txBody>
      </p:sp>
      <p:sp>
        <p:nvSpPr>
          <p:cNvPr id="19458" name="Rectangle 6"/>
          <p:cNvSpPr>
            <a:spLocks noGrp="1" noChangeArrowheads="1"/>
          </p:cNvSpPr>
          <p:nvPr>
            <p:ph type="subTitle" idx="4294967295"/>
          </p:nvPr>
        </p:nvSpPr>
        <p:spPr>
          <a:xfrm>
            <a:off x="762000" y="1600200"/>
            <a:ext cx="7848600" cy="36576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zh-CN" altLang="en-US" sz="4000" b="1" smtClean="0">
                <a:latin typeface="Microsoft YaHei" pitchFamily="34" charset="-122"/>
                <a:ea typeface="Microsoft YaHei" pitchFamily="34" charset="-122"/>
              </a:rPr>
              <a:t>祭物和礼物你不喜悦</a:t>
            </a:r>
            <a:r>
              <a:rPr lang="en-US" altLang="zh-CN" sz="40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4000" b="1" smtClean="0">
                <a:latin typeface="Microsoft YaHei" pitchFamily="34" charset="-122"/>
                <a:ea typeface="Microsoft YaHei" pitchFamily="34" charset="-122"/>
              </a:rPr>
              <a:t>你已经开通我的耳朵</a:t>
            </a:r>
            <a:r>
              <a:rPr lang="en-US" altLang="zh-CN" sz="40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4000" b="1" smtClean="0">
                <a:latin typeface="Microsoft YaHei" pitchFamily="34" charset="-122"/>
                <a:ea typeface="Microsoft YaHei" pitchFamily="34" charset="-122"/>
              </a:rPr>
              <a:t>燔祭和赎罪祭非你所要</a:t>
            </a:r>
            <a:r>
              <a:rPr lang="en-US" altLang="zh-CN" sz="40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4000" b="1" smtClean="0">
                <a:latin typeface="Microsoft YaHei" pitchFamily="34" charset="-122"/>
                <a:ea typeface="Microsoft YaHei" pitchFamily="34" charset="-122"/>
              </a:rPr>
              <a:t>那时我说</a:t>
            </a:r>
            <a:r>
              <a:rPr lang="en-US" altLang="zh-CN" sz="40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4000" b="1" smtClean="0">
                <a:latin typeface="Microsoft YaHei" pitchFamily="34" charset="-122"/>
                <a:ea typeface="Microsoft YaHei" pitchFamily="34" charset="-122"/>
              </a:rPr>
              <a:t>看哪</a:t>
            </a:r>
            <a:r>
              <a:rPr lang="en-US" altLang="zh-CN" sz="40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4000" b="1" smtClean="0">
                <a:latin typeface="Microsoft YaHei" pitchFamily="34" charset="-122"/>
                <a:ea typeface="Microsoft YaHei" pitchFamily="34" charset="-122"/>
              </a:rPr>
              <a:t>我来了</a:t>
            </a:r>
            <a:r>
              <a:rPr lang="en-US" altLang="zh-CN" sz="40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4000" b="1" smtClean="0">
                <a:latin typeface="Microsoft YaHei" pitchFamily="34" charset="-122"/>
                <a:ea typeface="Microsoft YaHei" pitchFamily="34" charset="-122"/>
              </a:rPr>
              <a:t>我的事在经卷上已经记载了</a:t>
            </a:r>
            <a:r>
              <a:rPr lang="en-US" altLang="zh-CN" sz="40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4000" b="1" smtClean="0">
                <a:latin typeface="Microsoft YaHei" pitchFamily="34" charset="-122"/>
                <a:ea typeface="Microsoft YaHei" pitchFamily="34" charset="-122"/>
              </a:rPr>
              <a:t>我的神阿</a:t>
            </a:r>
            <a:r>
              <a:rPr lang="en-US" altLang="zh-CN" sz="40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4000" b="1" smtClean="0">
                <a:latin typeface="Microsoft YaHei" pitchFamily="34" charset="-122"/>
                <a:ea typeface="Microsoft YaHei" pitchFamily="34" charset="-122"/>
              </a:rPr>
              <a:t>我乐意照你的旨意行</a:t>
            </a:r>
            <a:r>
              <a:rPr lang="en-US" altLang="zh-CN" sz="40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4000" b="1" smtClean="0">
                <a:latin typeface="Microsoft YaHei" pitchFamily="34" charset="-122"/>
                <a:ea typeface="Microsoft YaHei" pitchFamily="34" charset="-122"/>
              </a:rPr>
              <a:t>你的律法在我心里 </a:t>
            </a:r>
            <a:r>
              <a:rPr lang="en-US" altLang="zh-CN" sz="1800" b="1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1800" b="1" smtClean="0">
                <a:latin typeface="Microsoft YaHei" pitchFamily="34" charset="-122"/>
                <a:ea typeface="Microsoft YaHei" pitchFamily="34" charset="-122"/>
              </a:rPr>
              <a:t>诗</a:t>
            </a:r>
            <a:r>
              <a:rPr lang="en-US" altLang="zh-CN" sz="1800" b="1" smtClean="0">
                <a:latin typeface="Microsoft YaHei" pitchFamily="34" charset="-122"/>
                <a:ea typeface="Microsoft YaHei" pitchFamily="34" charset="-122"/>
              </a:rPr>
              <a:t>40:6-8)</a:t>
            </a:r>
            <a:endParaRPr lang="en-US" altLang="zh-CN" sz="4000" b="1" smtClean="0"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066800"/>
            <a:ext cx="8229600" cy="5486400"/>
          </a:xfrm>
          <a:ln w="38100" cmpd="dbl"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zh-CN" altLang="en-US" sz="36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主耶稣自己说过的</a:t>
            </a:r>
            <a:r>
              <a:rPr lang="en-US" altLang="zh-CN" sz="36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: </a:t>
            </a:r>
          </a:p>
          <a:p>
            <a:pPr algn="ctr" eaLnBrk="1" hangingPunct="1">
              <a:buFontTx/>
              <a:buNone/>
            </a:pPr>
            <a:r>
              <a:rPr lang="zh-CN" altLang="en-US" sz="36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三日内</a:t>
            </a:r>
            <a:r>
              <a:rPr lang="en-US" altLang="zh-CN" sz="36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…</a:t>
            </a:r>
            <a:r>
              <a:rPr lang="zh-CN" altLang="en-US" sz="36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三日后</a:t>
            </a:r>
            <a:r>
              <a:rPr lang="en-US" altLang="zh-CN" sz="36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…</a:t>
            </a:r>
            <a:r>
              <a:rPr lang="zh-CN" altLang="en-US" sz="36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第三天</a:t>
            </a:r>
            <a:r>
              <a:rPr lang="en-US" altLang="zh-CN" sz="36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…</a:t>
            </a:r>
            <a:r>
              <a:rPr lang="zh-CN" altLang="en-US" sz="36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复活了</a:t>
            </a:r>
            <a:r>
              <a:rPr lang="en-US" altLang="zh-CN" sz="36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!</a:t>
            </a:r>
          </a:p>
          <a:p>
            <a:pPr algn="ctr" eaLnBrk="1" hangingPunct="1">
              <a:buFontTx/>
              <a:buNone/>
            </a:pPr>
            <a:endParaRPr lang="zh-CN" altLang="en-US" sz="1000" b="1" smtClean="0">
              <a:solidFill>
                <a:srgbClr val="0033CC"/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ctr" eaLnBrk="1" hangingPunct="1">
              <a:buFontTx/>
              <a:buNone/>
            </a:pPr>
            <a:r>
              <a:rPr lang="zh-CN" altLang="en-US" sz="36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神卻将死的痛苦解释了</a:t>
            </a:r>
            <a:r>
              <a:rPr lang="en-US" altLang="zh-CN" sz="36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36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叫祂复活</a:t>
            </a:r>
            <a:r>
              <a:rPr lang="en-US" altLang="zh-CN" sz="20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0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徒</a:t>
            </a:r>
            <a:r>
              <a:rPr lang="en-US" altLang="zh-CN" sz="20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2:24)</a:t>
            </a:r>
            <a:endParaRPr lang="en-US" altLang="zh-CN" sz="3600" b="1" smtClean="0">
              <a:solidFill>
                <a:srgbClr val="0033CC"/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ctr" eaLnBrk="1" hangingPunct="1">
              <a:buFontTx/>
              <a:buNone/>
            </a:pPr>
            <a:r>
              <a:rPr lang="zh-CN" altLang="en-US" sz="36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神卻叫祂从死里复活</a:t>
            </a:r>
            <a:r>
              <a:rPr lang="en-US" altLang="zh-CN" sz="20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0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徒</a:t>
            </a:r>
            <a:r>
              <a:rPr lang="en-US" altLang="zh-CN" sz="20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3:15,13:30)</a:t>
            </a:r>
          </a:p>
          <a:p>
            <a:pPr algn="ctr" eaLnBrk="1" hangingPunct="1">
              <a:buFontTx/>
              <a:buNone/>
            </a:pPr>
            <a:r>
              <a:rPr lang="zh-CN" altLang="en-US" sz="36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第三日</a:t>
            </a:r>
            <a:r>
              <a:rPr lang="en-US" altLang="zh-CN" sz="36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36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神叫祂复活</a:t>
            </a:r>
            <a:r>
              <a:rPr lang="en-US" altLang="zh-CN" sz="36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36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显现出来</a:t>
            </a:r>
            <a:r>
              <a:rPr lang="en-US" altLang="zh-CN" sz="20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0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徒</a:t>
            </a:r>
            <a:r>
              <a:rPr lang="en-US" altLang="zh-CN" sz="20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10:40)</a:t>
            </a:r>
            <a:endParaRPr lang="en-US" altLang="zh-CN" sz="3600" b="1" smtClean="0">
              <a:solidFill>
                <a:srgbClr val="0033CC"/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ctr" eaLnBrk="1" hangingPunct="1">
              <a:buFontTx/>
              <a:buNone/>
            </a:pPr>
            <a:endParaRPr lang="zh-CN" altLang="en-US" sz="1000" b="1" smtClean="0">
              <a:solidFill>
                <a:srgbClr val="0033CC"/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ctr" eaLnBrk="1" hangingPunct="1">
              <a:buFontTx/>
              <a:buNone/>
            </a:pPr>
            <a:r>
              <a:rPr lang="zh-CN" altLang="en-US" sz="36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照圣经所说第三天复活了</a:t>
            </a:r>
            <a:r>
              <a:rPr lang="en-US" altLang="zh-CN" sz="20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0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林前</a:t>
            </a:r>
            <a:r>
              <a:rPr lang="en-US" altLang="zh-CN" sz="20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15:4)</a:t>
            </a:r>
          </a:p>
          <a:p>
            <a:pPr eaLnBrk="1" hangingPunct="1">
              <a:buFontTx/>
              <a:buNone/>
            </a:pPr>
            <a:endParaRPr lang="en-US" altLang="zh-CN" sz="2000" b="1" smtClean="0">
              <a:solidFill>
                <a:srgbClr val="0033CC"/>
              </a:solidFill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buFontTx/>
              <a:buNone/>
            </a:pPr>
            <a:r>
              <a:rPr lang="zh-CN" altLang="en-US" sz="2000" b="1" smtClean="0">
                <a:solidFill>
                  <a:srgbClr val="FF0066"/>
                </a:solidFill>
                <a:latin typeface="Microsoft YaHei" pitchFamily="34" charset="-122"/>
                <a:ea typeface="Microsoft YaHei" pitchFamily="34" charset="-122"/>
              </a:rPr>
              <a:t>主耶稣自己</a:t>
            </a:r>
            <a:r>
              <a:rPr lang="en-US" altLang="zh-CN" sz="2000" b="1" smtClean="0">
                <a:solidFill>
                  <a:srgbClr val="FF0066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000" b="1" smtClean="0">
                <a:solidFill>
                  <a:srgbClr val="FF0066"/>
                </a:solidFill>
                <a:latin typeface="Microsoft YaHei" pitchFamily="34" charset="-122"/>
                <a:ea typeface="Microsoft YaHei" pitchFamily="34" charset="-122"/>
              </a:rPr>
              <a:t>彼得</a:t>
            </a:r>
            <a:r>
              <a:rPr lang="en-US" altLang="zh-CN" sz="2000" b="1" smtClean="0">
                <a:solidFill>
                  <a:srgbClr val="FF0066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000" b="1" smtClean="0">
                <a:solidFill>
                  <a:srgbClr val="FF0066"/>
                </a:solidFill>
                <a:latin typeface="Microsoft YaHei" pitchFamily="34" charset="-122"/>
                <a:ea typeface="Microsoft YaHei" pitchFamily="34" charset="-122"/>
              </a:rPr>
              <a:t>保罗</a:t>
            </a:r>
            <a:r>
              <a:rPr lang="en-US" altLang="zh-CN" sz="2000" b="1" smtClean="0">
                <a:solidFill>
                  <a:srgbClr val="FF0066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000" b="1" smtClean="0">
                <a:solidFill>
                  <a:srgbClr val="FF0066"/>
                </a:solidFill>
                <a:latin typeface="Microsoft YaHei" pitchFamily="34" charset="-122"/>
                <a:ea typeface="Microsoft YaHei" pitchFamily="34" charset="-122"/>
              </a:rPr>
              <a:t>天使</a:t>
            </a:r>
            <a:r>
              <a:rPr lang="en-US" altLang="zh-CN" sz="2000" b="1" smtClean="0">
                <a:solidFill>
                  <a:srgbClr val="FF0066"/>
                </a:solidFill>
                <a:latin typeface="Microsoft YaHei" pitchFamily="34" charset="-122"/>
                <a:ea typeface="Microsoft YaHei" pitchFamily="34" charset="-122"/>
              </a:rPr>
              <a:t>…. </a:t>
            </a:r>
            <a:r>
              <a:rPr lang="zh-CN" altLang="en-US" sz="2000" b="1" smtClean="0">
                <a:solidFill>
                  <a:srgbClr val="FF0066"/>
                </a:solidFill>
                <a:latin typeface="Microsoft YaHei" pitchFamily="34" charset="-122"/>
                <a:ea typeface="Microsoft YaHei" pitchFamily="34" charset="-122"/>
              </a:rPr>
              <a:t>从未说主复活是在上午</a:t>
            </a:r>
            <a:r>
              <a:rPr lang="en-US" altLang="zh-CN" sz="2000" b="1" smtClean="0">
                <a:solidFill>
                  <a:srgbClr val="FF0066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000" b="1" smtClean="0">
                <a:solidFill>
                  <a:srgbClr val="FF0066"/>
                </a:solidFill>
                <a:latin typeface="Microsoft YaHei" pitchFamily="34" charset="-122"/>
                <a:ea typeface="Microsoft YaHei" pitchFamily="34" charset="-122"/>
              </a:rPr>
              <a:t>或下午</a:t>
            </a:r>
            <a:r>
              <a:rPr lang="en-US" altLang="zh-CN" sz="2000" b="1" smtClean="0">
                <a:solidFill>
                  <a:srgbClr val="FF0066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000" b="1" smtClean="0">
                <a:solidFill>
                  <a:srgbClr val="FF0066"/>
                </a:solidFill>
                <a:latin typeface="Microsoft YaHei" pitchFamily="34" charset="-122"/>
                <a:ea typeface="Microsoft YaHei" pitchFamily="34" charset="-122"/>
              </a:rPr>
              <a:t>或清晨</a:t>
            </a:r>
            <a:r>
              <a:rPr lang="en-US" altLang="zh-CN" sz="2000" b="1" smtClean="0">
                <a:solidFill>
                  <a:srgbClr val="FF0066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</a:p>
          <a:p>
            <a:pPr eaLnBrk="1" hangingPunct="1">
              <a:buFontTx/>
              <a:buNone/>
            </a:pPr>
            <a:r>
              <a:rPr lang="zh-CN" altLang="en-US" sz="2000" b="1" smtClean="0">
                <a:solidFill>
                  <a:srgbClr val="FF0066"/>
                </a:solidFill>
                <a:latin typeface="Microsoft YaHei" pitchFamily="34" charset="-122"/>
                <a:ea typeface="Microsoft YaHei" pitchFamily="34" charset="-122"/>
              </a:rPr>
              <a:t>或任何的时辰</a:t>
            </a:r>
            <a:r>
              <a:rPr lang="en-US" altLang="zh-CN" sz="2000" b="1" smtClean="0">
                <a:solidFill>
                  <a:srgbClr val="FF0066"/>
                </a:solidFill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000" b="1" smtClean="0">
                <a:solidFill>
                  <a:srgbClr val="FF0066"/>
                </a:solidFill>
                <a:latin typeface="Microsoft YaHei" pitchFamily="34" charset="-122"/>
                <a:ea typeface="Microsoft YaHei" pitchFamily="34" charset="-122"/>
              </a:rPr>
              <a:t>只提到主复活时机的极限</a:t>
            </a:r>
            <a:r>
              <a:rPr lang="en-US" altLang="zh-CN" sz="2000" b="1" smtClean="0">
                <a:solidFill>
                  <a:srgbClr val="FF0066"/>
                </a:solidFill>
                <a:latin typeface="Microsoft YaHei" pitchFamily="34" charset="-122"/>
                <a:ea typeface="Microsoft YaHei" pitchFamily="34" charset="-122"/>
              </a:rPr>
              <a:t>: </a:t>
            </a:r>
            <a:r>
              <a:rPr lang="zh-CN" altLang="en-US" sz="2000" b="1" smtClean="0">
                <a:solidFill>
                  <a:srgbClr val="FF0066"/>
                </a:solidFill>
                <a:latin typeface="Microsoft YaHei" pitchFamily="34" charset="-122"/>
                <a:ea typeface="Microsoft YaHei" pitchFamily="34" charset="-122"/>
              </a:rPr>
              <a:t>第三天</a:t>
            </a:r>
            <a:endParaRPr lang="en-US" altLang="zh-CN" sz="2000" b="1" smtClean="0">
              <a:solidFill>
                <a:srgbClr val="FF0066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11618" name="Text Box 5"/>
          <p:cNvSpPr txBox="1">
            <a:spLocks noChangeArrowheads="1"/>
          </p:cNvSpPr>
          <p:nvPr/>
        </p:nvSpPr>
        <p:spPr bwMode="auto">
          <a:xfrm>
            <a:off x="1981200" y="152400"/>
            <a:ext cx="50260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/>
              <a:t>第一代信徒</a:t>
            </a:r>
            <a:r>
              <a:rPr lang="en-US" altLang="zh-CN" sz="2400"/>
              <a:t>,</a:t>
            </a:r>
            <a:r>
              <a:rPr lang="zh-CN" altLang="en-US" sz="2400">
                <a:solidFill>
                  <a:srgbClr val="FF0066"/>
                </a:solidFill>
              </a:rPr>
              <a:t>从未在圣经中宣告过</a:t>
            </a:r>
            <a:r>
              <a:rPr lang="en-US" altLang="zh-CN" sz="2400"/>
              <a:t>:</a:t>
            </a:r>
          </a:p>
          <a:p>
            <a:r>
              <a:rPr lang="zh-CN" altLang="en-US" sz="2400">
                <a:solidFill>
                  <a:srgbClr val="FF0066"/>
                </a:solidFill>
              </a:rPr>
              <a:t>主耶稣是在七日的第一日复活</a:t>
            </a:r>
            <a:r>
              <a:rPr lang="en-US" altLang="zh-CN" sz="2400">
                <a:solidFill>
                  <a:srgbClr val="FF0066"/>
                </a:solidFill>
              </a:rPr>
              <a:t>, </a:t>
            </a:r>
            <a:r>
              <a:rPr lang="zh-CN" altLang="en-US" sz="2400"/>
              <a:t>只有</a:t>
            </a:r>
            <a:r>
              <a:rPr lang="en-US" altLang="zh-CN" sz="2400"/>
              <a:t>:</a:t>
            </a:r>
            <a:endParaRPr lang="en-US" altLang="zh-CN" sz="2400">
              <a:solidFill>
                <a:srgbClr val="FF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778" name="Group 2"/>
          <p:cNvGraphicFramePr>
            <a:graphicFrameLocks noGrp="1"/>
          </p:cNvGraphicFramePr>
          <p:nvPr/>
        </p:nvGraphicFramePr>
        <p:xfrm>
          <a:off x="457200" y="228600"/>
          <a:ext cx="8229600" cy="2752725"/>
        </p:xfrm>
        <a:graphic>
          <a:graphicData uri="http://schemas.openxmlformats.org/drawingml/2006/table">
            <a:tbl>
              <a:tblPr/>
              <a:tblGrid>
                <a:gridCol w="411163"/>
                <a:gridCol w="411162"/>
                <a:gridCol w="412750"/>
                <a:gridCol w="411163"/>
                <a:gridCol w="411162"/>
                <a:gridCol w="411163"/>
                <a:gridCol w="411162"/>
                <a:gridCol w="412750"/>
                <a:gridCol w="411163"/>
                <a:gridCol w="411162"/>
                <a:gridCol w="411163"/>
                <a:gridCol w="411162"/>
                <a:gridCol w="412750"/>
                <a:gridCol w="411163"/>
                <a:gridCol w="411162"/>
                <a:gridCol w="411163"/>
                <a:gridCol w="411162"/>
                <a:gridCol w="412750"/>
                <a:gridCol w="411163"/>
                <a:gridCol w="411162"/>
              </a:tblGrid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zh-CN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zh-CN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zh-CN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zh-CN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zh-CN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zh-CN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zh-CN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zh-CN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854075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       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       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       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       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       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5888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7098" name="Text Box 62"/>
          <p:cNvSpPr txBox="1">
            <a:spLocks noChangeArrowheads="1"/>
          </p:cNvSpPr>
          <p:nvPr/>
        </p:nvSpPr>
        <p:spPr bwMode="auto">
          <a:xfrm>
            <a:off x="4800600" y="1828800"/>
            <a:ext cx="45878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endParaRPr lang="en-US" altLang="en-US" b="0"/>
          </a:p>
        </p:txBody>
      </p:sp>
      <p:graphicFrame>
        <p:nvGraphicFramePr>
          <p:cNvPr id="75836" name="Group 60"/>
          <p:cNvGraphicFramePr>
            <a:graphicFrameLocks noGrp="1"/>
          </p:cNvGraphicFramePr>
          <p:nvPr/>
        </p:nvGraphicFramePr>
        <p:xfrm>
          <a:off x="4572000" y="3200400"/>
          <a:ext cx="4343400" cy="2590800"/>
        </p:xfrm>
        <a:graphic>
          <a:graphicData uri="http://schemas.openxmlformats.org/drawingml/2006/table">
            <a:tbl>
              <a:tblPr/>
              <a:tblGrid>
                <a:gridCol w="381000"/>
                <a:gridCol w="381000"/>
                <a:gridCol w="304800"/>
                <a:gridCol w="381000"/>
                <a:gridCol w="304800"/>
                <a:gridCol w="381000"/>
                <a:gridCol w="304800"/>
                <a:gridCol w="381000"/>
                <a:gridCol w="381000"/>
                <a:gridCol w="419100"/>
                <a:gridCol w="342900"/>
                <a:gridCol w="381000"/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906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正月        </a:t>
                      </a: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11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         </a:t>
                      </a: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12</a:t>
                      </a:r>
                      <a:endParaRPr kumimoji="0" lang="en-US" altLang="zh-CN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正月         </a:t>
                      </a: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13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906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5874" name="Group 98"/>
          <p:cNvGraphicFramePr>
            <a:graphicFrameLocks noGrp="1"/>
          </p:cNvGraphicFramePr>
          <p:nvPr/>
        </p:nvGraphicFramePr>
        <p:xfrm>
          <a:off x="152400" y="3200400"/>
          <a:ext cx="4419600" cy="2590800"/>
        </p:xfrm>
        <a:graphic>
          <a:graphicData uri="http://schemas.openxmlformats.org/drawingml/2006/table">
            <a:tbl>
              <a:tblPr/>
              <a:tblGrid>
                <a:gridCol w="304800"/>
                <a:gridCol w="381000"/>
                <a:gridCol w="304800"/>
                <a:gridCol w="3048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457200"/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9906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        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8</a:t>
                      </a: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正月           </a:t>
                      </a: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9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   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正月           </a:t>
                      </a: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10</a:t>
                      </a: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906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8451" name="Line 323"/>
          <p:cNvSpPr>
            <a:spLocks noChangeShapeType="1"/>
          </p:cNvSpPr>
          <p:nvPr/>
        </p:nvSpPr>
        <p:spPr bwMode="auto">
          <a:xfrm>
            <a:off x="1981200" y="228600"/>
            <a:ext cx="0" cy="6096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7176" name="Line 324"/>
          <p:cNvSpPr>
            <a:spLocks noChangeShapeType="1"/>
          </p:cNvSpPr>
          <p:nvPr/>
        </p:nvSpPr>
        <p:spPr bwMode="auto">
          <a:xfrm>
            <a:off x="6858000" y="228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453" name="Line 325"/>
          <p:cNvSpPr>
            <a:spLocks noChangeShapeType="1"/>
          </p:cNvSpPr>
          <p:nvPr/>
        </p:nvSpPr>
        <p:spPr bwMode="auto">
          <a:xfrm>
            <a:off x="6934200" y="228600"/>
            <a:ext cx="0" cy="6096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915" name="Text Box 139"/>
          <p:cNvSpPr txBox="1">
            <a:spLocks noChangeArrowheads="1"/>
          </p:cNvSpPr>
          <p:nvPr/>
        </p:nvSpPr>
        <p:spPr bwMode="auto">
          <a:xfrm>
            <a:off x="0" y="5867400"/>
            <a:ext cx="37338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600" b="0"/>
              <a:t>正月</a:t>
            </a:r>
            <a:r>
              <a:rPr lang="en-US" altLang="zh-CN" sz="1600" b="0"/>
              <a:t>8</a:t>
            </a:r>
            <a:r>
              <a:rPr lang="zh-CN" altLang="en-US" sz="1600" b="0"/>
              <a:t>日</a:t>
            </a:r>
            <a:r>
              <a:rPr lang="en-US" altLang="zh-CN" sz="1600" b="0"/>
              <a:t>:    (</a:t>
            </a:r>
            <a:r>
              <a:rPr lang="zh-CN" altLang="en-US" sz="1600" b="0"/>
              <a:t>约</a:t>
            </a:r>
            <a:r>
              <a:rPr lang="en-US" altLang="zh-CN" sz="1600" b="0"/>
              <a:t>12:1)  </a:t>
            </a:r>
            <a:r>
              <a:rPr lang="zh-CN" altLang="en-US" sz="1600" b="0"/>
              <a:t>旅程起点</a:t>
            </a:r>
          </a:p>
          <a:p>
            <a:r>
              <a:rPr lang="zh-CN" altLang="en-US" sz="1600" b="0"/>
              <a:t>正月</a:t>
            </a:r>
            <a:r>
              <a:rPr lang="en-US" altLang="zh-CN" sz="1600" b="0"/>
              <a:t>14</a:t>
            </a:r>
            <a:r>
              <a:rPr lang="zh-CN" altLang="en-US" sz="1600" b="0"/>
              <a:t>日</a:t>
            </a:r>
            <a:r>
              <a:rPr lang="en-US" altLang="zh-CN" sz="1600" b="0"/>
              <a:t>:  (</a:t>
            </a:r>
            <a:r>
              <a:rPr lang="zh-CN" altLang="en-US" sz="1600" b="0"/>
              <a:t>可</a:t>
            </a:r>
            <a:r>
              <a:rPr lang="en-US" altLang="zh-CN" sz="1600" b="0"/>
              <a:t>15:22-39) </a:t>
            </a:r>
            <a:r>
              <a:rPr lang="zh-CN" altLang="en-US" sz="1600" b="0"/>
              <a:t>受难埋葬                  </a:t>
            </a:r>
          </a:p>
          <a:p>
            <a:r>
              <a:rPr lang="zh-CN" altLang="en-US" sz="1600" b="0"/>
              <a:t>正月</a:t>
            </a:r>
            <a:r>
              <a:rPr lang="en-US" altLang="zh-CN" sz="1600" b="0"/>
              <a:t>15</a:t>
            </a:r>
            <a:r>
              <a:rPr lang="zh-CN" altLang="en-US" sz="1600" b="0"/>
              <a:t>日</a:t>
            </a:r>
            <a:r>
              <a:rPr lang="en-US" altLang="zh-CN" sz="1600" b="0"/>
              <a:t>:  (</a:t>
            </a:r>
            <a:r>
              <a:rPr lang="zh-CN" altLang="en-US" sz="1600" b="0"/>
              <a:t>约</a:t>
            </a:r>
            <a:r>
              <a:rPr lang="en-US" altLang="zh-CN" sz="1600" b="0"/>
              <a:t>19:31) </a:t>
            </a:r>
            <a:r>
              <a:rPr lang="zh-CN" altLang="en-US" sz="1600" b="0"/>
              <a:t>这安息日是个大日</a:t>
            </a:r>
          </a:p>
        </p:txBody>
      </p:sp>
      <p:sp>
        <p:nvSpPr>
          <p:cNvPr id="75916" name="Text Box 140"/>
          <p:cNvSpPr txBox="1">
            <a:spLocks noChangeArrowheads="1"/>
          </p:cNvSpPr>
          <p:nvPr/>
        </p:nvSpPr>
        <p:spPr bwMode="auto">
          <a:xfrm>
            <a:off x="3962400" y="5867400"/>
            <a:ext cx="49530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600" b="0"/>
              <a:t>正月</a:t>
            </a:r>
            <a:r>
              <a:rPr lang="en-US" altLang="zh-CN" sz="1600" b="0"/>
              <a:t>16</a:t>
            </a:r>
            <a:r>
              <a:rPr lang="zh-CN" altLang="en-US" sz="1600" b="0"/>
              <a:t>日</a:t>
            </a:r>
            <a:r>
              <a:rPr lang="en-US" altLang="zh-CN" sz="1600" b="0"/>
              <a:t>:  (</a:t>
            </a:r>
            <a:r>
              <a:rPr lang="zh-CN" altLang="en-US" sz="1600" b="0"/>
              <a:t>可</a:t>
            </a:r>
            <a:r>
              <a:rPr lang="en-US" altLang="zh-CN" sz="1600" b="0"/>
              <a:t>16:1) </a:t>
            </a:r>
            <a:r>
              <a:rPr lang="zh-CN" altLang="en-US" sz="1600" b="0"/>
              <a:t>妇女</a:t>
            </a:r>
            <a:r>
              <a:rPr lang="en-US" altLang="zh-CN" sz="1600" b="0"/>
              <a:t>,</a:t>
            </a:r>
            <a:r>
              <a:rPr lang="zh-CN" altLang="en-US" sz="1600" b="0"/>
              <a:t>预备香膏要去膏主           </a:t>
            </a:r>
          </a:p>
          <a:p>
            <a:r>
              <a:rPr lang="zh-CN" altLang="en-US" sz="1600">
                <a:solidFill>
                  <a:srgbClr val="0000FF"/>
                </a:solidFill>
              </a:rPr>
              <a:t>正月</a:t>
            </a:r>
            <a:r>
              <a:rPr lang="en-US" altLang="zh-CN" sz="1600">
                <a:solidFill>
                  <a:srgbClr val="0000FF"/>
                </a:solidFill>
              </a:rPr>
              <a:t>17</a:t>
            </a:r>
            <a:r>
              <a:rPr lang="zh-CN" altLang="en-US" sz="1600">
                <a:solidFill>
                  <a:srgbClr val="0000FF"/>
                </a:solidFill>
              </a:rPr>
              <a:t>日</a:t>
            </a:r>
            <a:r>
              <a:rPr lang="en-US" altLang="zh-CN" sz="1600">
                <a:solidFill>
                  <a:srgbClr val="0000FF"/>
                </a:solidFill>
              </a:rPr>
              <a:t>:  (</a:t>
            </a:r>
            <a:r>
              <a:rPr lang="zh-CN" altLang="en-US" sz="1600">
                <a:solidFill>
                  <a:srgbClr val="0000FF"/>
                </a:solidFill>
              </a:rPr>
              <a:t>路</a:t>
            </a:r>
            <a:r>
              <a:rPr lang="en-US" altLang="zh-CN" sz="1600">
                <a:solidFill>
                  <a:srgbClr val="0000FF"/>
                </a:solidFill>
              </a:rPr>
              <a:t>23:50-56) </a:t>
            </a:r>
            <a:r>
              <a:rPr lang="zh-CN" altLang="en-US" sz="1600">
                <a:solidFill>
                  <a:srgbClr val="0000FF"/>
                </a:solidFill>
              </a:rPr>
              <a:t>第</a:t>
            </a:r>
            <a:r>
              <a:rPr lang="en-US" altLang="zh-CN" sz="1600">
                <a:solidFill>
                  <a:srgbClr val="0000FF"/>
                </a:solidFill>
              </a:rPr>
              <a:t>7</a:t>
            </a:r>
            <a:r>
              <a:rPr lang="zh-CN" altLang="en-US" sz="1600">
                <a:solidFill>
                  <a:srgbClr val="0000FF"/>
                </a:solidFill>
              </a:rPr>
              <a:t>日的安息日</a:t>
            </a:r>
          </a:p>
          <a:p>
            <a:r>
              <a:rPr lang="zh-CN" altLang="en-US" sz="1600">
                <a:solidFill>
                  <a:srgbClr val="0000FF"/>
                </a:solidFill>
              </a:rPr>
              <a:t>正月</a:t>
            </a:r>
            <a:r>
              <a:rPr lang="en-US" altLang="zh-CN" sz="1600">
                <a:solidFill>
                  <a:srgbClr val="0000FF"/>
                </a:solidFill>
              </a:rPr>
              <a:t>18</a:t>
            </a:r>
            <a:r>
              <a:rPr lang="zh-CN" altLang="en-US" sz="1600">
                <a:solidFill>
                  <a:srgbClr val="0000FF"/>
                </a:solidFill>
              </a:rPr>
              <a:t>日</a:t>
            </a:r>
            <a:r>
              <a:rPr lang="en-US" altLang="zh-CN" sz="1600">
                <a:solidFill>
                  <a:srgbClr val="0000FF"/>
                </a:solidFill>
              </a:rPr>
              <a:t>:  (</a:t>
            </a:r>
            <a:r>
              <a:rPr lang="zh-CN" altLang="en-US" sz="1600">
                <a:solidFill>
                  <a:srgbClr val="0000FF"/>
                </a:solidFill>
              </a:rPr>
              <a:t>路</a:t>
            </a:r>
            <a:r>
              <a:rPr lang="en-US" altLang="zh-CN" sz="1600">
                <a:solidFill>
                  <a:srgbClr val="0000FF"/>
                </a:solidFill>
              </a:rPr>
              <a:t>24:1//</a:t>
            </a:r>
            <a:r>
              <a:rPr lang="zh-CN" altLang="en-US" sz="1600">
                <a:solidFill>
                  <a:srgbClr val="0000FF"/>
                </a:solidFill>
              </a:rPr>
              <a:t>太</a:t>
            </a:r>
            <a:r>
              <a:rPr lang="en-US" altLang="zh-CN" sz="1600">
                <a:solidFill>
                  <a:srgbClr val="0000FF"/>
                </a:solidFill>
              </a:rPr>
              <a:t>28:1) </a:t>
            </a:r>
            <a:r>
              <a:rPr lang="zh-CN" altLang="en-US" sz="1600">
                <a:solidFill>
                  <a:srgbClr val="0000FF"/>
                </a:solidFill>
              </a:rPr>
              <a:t>七日的第</a:t>
            </a:r>
            <a:r>
              <a:rPr lang="en-US" altLang="zh-CN" sz="1600">
                <a:solidFill>
                  <a:srgbClr val="0000FF"/>
                </a:solidFill>
              </a:rPr>
              <a:t>1</a:t>
            </a:r>
            <a:r>
              <a:rPr lang="zh-CN" altLang="en-US" sz="1600">
                <a:solidFill>
                  <a:srgbClr val="0000FF"/>
                </a:solidFill>
              </a:rPr>
              <a:t>日</a:t>
            </a:r>
            <a:r>
              <a:rPr lang="en-US" altLang="zh-CN" sz="1600">
                <a:solidFill>
                  <a:srgbClr val="0000FF"/>
                </a:solidFill>
              </a:rPr>
              <a:t>,</a:t>
            </a:r>
            <a:r>
              <a:rPr lang="zh-CN" altLang="en-US" sz="1600">
                <a:solidFill>
                  <a:srgbClr val="0000FF"/>
                </a:solidFill>
              </a:rPr>
              <a:t>主开始显现</a:t>
            </a:r>
          </a:p>
        </p:txBody>
      </p:sp>
      <p:sp>
        <p:nvSpPr>
          <p:cNvPr id="75917" name="Text Box 141"/>
          <p:cNvSpPr txBox="1">
            <a:spLocks noChangeArrowheads="1"/>
          </p:cNvSpPr>
          <p:nvPr/>
        </p:nvSpPr>
        <p:spPr bwMode="auto">
          <a:xfrm>
            <a:off x="457200" y="5029200"/>
            <a:ext cx="762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>
                <a:solidFill>
                  <a:srgbClr val="FF0066"/>
                </a:solidFill>
              </a:rPr>
              <a:t>起   点</a:t>
            </a:r>
          </a:p>
        </p:txBody>
      </p:sp>
      <p:sp>
        <p:nvSpPr>
          <p:cNvPr id="75918" name="Text Box 142"/>
          <p:cNvSpPr txBox="1">
            <a:spLocks noChangeArrowheads="1"/>
          </p:cNvSpPr>
          <p:nvPr/>
        </p:nvSpPr>
        <p:spPr bwMode="auto">
          <a:xfrm>
            <a:off x="685800" y="2057400"/>
            <a:ext cx="1111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>
                <a:solidFill>
                  <a:srgbClr val="FF0066"/>
                </a:solidFill>
              </a:rPr>
              <a:t>受难  埋葬</a:t>
            </a:r>
          </a:p>
        </p:txBody>
      </p:sp>
      <p:sp>
        <p:nvSpPr>
          <p:cNvPr id="75919" name="Text Box 143"/>
          <p:cNvSpPr txBox="1">
            <a:spLocks noChangeArrowheads="1"/>
          </p:cNvSpPr>
          <p:nvPr/>
        </p:nvSpPr>
        <p:spPr bwMode="auto">
          <a:xfrm>
            <a:off x="2057400" y="2057400"/>
            <a:ext cx="1676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FF0066"/>
                </a:solidFill>
              </a:rPr>
              <a:t>安息地里第一天</a:t>
            </a:r>
          </a:p>
          <a:p>
            <a:r>
              <a:rPr lang="zh-CN" altLang="en-US" sz="1600">
                <a:solidFill>
                  <a:srgbClr val="FF0066"/>
                </a:solidFill>
              </a:rPr>
              <a:t>除酵节安息日</a:t>
            </a:r>
          </a:p>
        </p:txBody>
      </p:sp>
      <p:sp>
        <p:nvSpPr>
          <p:cNvPr id="75920" name="Text Box 144"/>
          <p:cNvSpPr txBox="1">
            <a:spLocks noChangeArrowheads="1"/>
          </p:cNvSpPr>
          <p:nvPr/>
        </p:nvSpPr>
        <p:spPr bwMode="auto">
          <a:xfrm>
            <a:off x="3733800" y="2057400"/>
            <a:ext cx="1676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FF0066"/>
                </a:solidFill>
              </a:rPr>
              <a:t>安息地里第二天</a:t>
            </a:r>
          </a:p>
        </p:txBody>
      </p:sp>
      <p:sp>
        <p:nvSpPr>
          <p:cNvPr id="75921" name="Text Box 145"/>
          <p:cNvSpPr txBox="1">
            <a:spLocks noChangeArrowheads="1"/>
          </p:cNvSpPr>
          <p:nvPr/>
        </p:nvSpPr>
        <p:spPr bwMode="auto">
          <a:xfrm>
            <a:off x="5410200" y="2057400"/>
            <a:ext cx="1676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FF0066"/>
                </a:solidFill>
              </a:rPr>
              <a:t>安息地里第三天</a:t>
            </a:r>
          </a:p>
        </p:txBody>
      </p:sp>
      <p:sp>
        <p:nvSpPr>
          <p:cNvPr id="75922" name="Text Box 146"/>
          <p:cNvSpPr txBox="1">
            <a:spLocks noChangeArrowheads="1"/>
          </p:cNvSpPr>
          <p:nvPr/>
        </p:nvSpPr>
        <p:spPr bwMode="auto">
          <a:xfrm>
            <a:off x="7315200" y="2057400"/>
            <a:ext cx="996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>
                <a:solidFill>
                  <a:srgbClr val="FF0066"/>
                </a:solidFill>
              </a:rPr>
              <a:t>开始显现</a:t>
            </a:r>
          </a:p>
        </p:txBody>
      </p:sp>
      <p:sp>
        <p:nvSpPr>
          <p:cNvPr id="75923" name="Text Box 147"/>
          <p:cNvSpPr txBox="1">
            <a:spLocks noChangeArrowheads="1"/>
          </p:cNvSpPr>
          <p:nvPr/>
        </p:nvSpPr>
        <p:spPr bwMode="auto">
          <a:xfrm>
            <a:off x="5410200" y="2362200"/>
            <a:ext cx="16065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>
                <a:solidFill>
                  <a:srgbClr val="0000FF"/>
                </a:solidFill>
              </a:rPr>
              <a:t>西历对照的关键</a:t>
            </a:r>
          </a:p>
          <a:p>
            <a:r>
              <a:rPr lang="zh-CN" altLang="en-US" sz="1600">
                <a:solidFill>
                  <a:srgbClr val="0000FF"/>
                </a:solidFill>
              </a:rPr>
              <a:t>第</a:t>
            </a:r>
            <a:r>
              <a:rPr lang="en-US" altLang="zh-CN" sz="1600">
                <a:solidFill>
                  <a:srgbClr val="0000FF"/>
                </a:solidFill>
              </a:rPr>
              <a:t>7</a:t>
            </a:r>
            <a:r>
              <a:rPr lang="zh-CN" altLang="en-US" sz="1600">
                <a:solidFill>
                  <a:srgbClr val="0000FF"/>
                </a:solidFill>
              </a:rPr>
              <a:t>日的安息日</a:t>
            </a:r>
          </a:p>
        </p:txBody>
      </p:sp>
      <p:sp>
        <p:nvSpPr>
          <p:cNvPr id="75924" name="Text Box 148"/>
          <p:cNvSpPr txBox="1">
            <a:spLocks noChangeArrowheads="1"/>
          </p:cNvSpPr>
          <p:nvPr/>
        </p:nvSpPr>
        <p:spPr bwMode="auto">
          <a:xfrm>
            <a:off x="5486400" y="1219200"/>
            <a:ext cx="1509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/>
              <a:t>第</a:t>
            </a:r>
            <a:r>
              <a:rPr lang="en-US" altLang="zh-CN" sz="1600"/>
              <a:t>7</a:t>
            </a:r>
            <a:r>
              <a:rPr lang="zh-CN" altLang="en-US" sz="1600"/>
              <a:t>日       週六</a:t>
            </a:r>
          </a:p>
        </p:txBody>
      </p:sp>
      <p:sp>
        <p:nvSpPr>
          <p:cNvPr id="75925" name="Text Box 149"/>
          <p:cNvSpPr txBox="1">
            <a:spLocks noChangeArrowheads="1"/>
          </p:cNvSpPr>
          <p:nvPr/>
        </p:nvSpPr>
        <p:spPr bwMode="auto">
          <a:xfrm>
            <a:off x="7162800" y="1219200"/>
            <a:ext cx="1509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/>
              <a:t>第</a:t>
            </a:r>
            <a:r>
              <a:rPr lang="en-US" altLang="zh-CN" sz="1600"/>
              <a:t>1</a:t>
            </a:r>
            <a:r>
              <a:rPr lang="zh-CN" altLang="en-US" sz="1600"/>
              <a:t>日       週日</a:t>
            </a:r>
          </a:p>
        </p:txBody>
      </p:sp>
      <p:sp>
        <p:nvSpPr>
          <p:cNvPr id="75926" name="Text Box 150"/>
          <p:cNvSpPr txBox="1">
            <a:spLocks noChangeArrowheads="1"/>
          </p:cNvSpPr>
          <p:nvPr/>
        </p:nvSpPr>
        <p:spPr bwMode="auto">
          <a:xfrm>
            <a:off x="3733800" y="1219200"/>
            <a:ext cx="1624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/>
              <a:t>第</a:t>
            </a:r>
            <a:r>
              <a:rPr lang="en-US" altLang="zh-CN" sz="1600"/>
              <a:t>6</a:t>
            </a:r>
            <a:r>
              <a:rPr lang="zh-CN" altLang="en-US" sz="1600"/>
              <a:t>日         週五</a:t>
            </a:r>
          </a:p>
        </p:txBody>
      </p:sp>
      <p:sp>
        <p:nvSpPr>
          <p:cNvPr id="75927" name="Text Box 151"/>
          <p:cNvSpPr txBox="1">
            <a:spLocks noChangeArrowheads="1"/>
          </p:cNvSpPr>
          <p:nvPr/>
        </p:nvSpPr>
        <p:spPr bwMode="auto">
          <a:xfrm>
            <a:off x="2193925" y="1206500"/>
            <a:ext cx="1509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/>
              <a:t>第</a:t>
            </a:r>
            <a:r>
              <a:rPr lang="en-US" altLang="zh-CN" sz="1600"/>
              <a:t>5</a:t>
            </a:r>
            <a:r>
              <a:rPr lang="zh-CN" altLang="en-US" sz="1600"/>
              <a:t>日       週四</a:t>
            </a:r>
          </a:p>
        </p:txBody>
      </p:sp>
      <p:sp>
        <p:nvSpPr>
          <p:cNvPr id="75928" name="Text Box 152"/>
          <p:cNvSpPr txBox="1">
            <a:spLocks noChangeArrowheads="1"/>
          </p:cNvSpPr>
          <p:nvPr/>
        </p:nvSpPr>
        <p:spPr bwMode="auto">
          <a:xfrm>
            <a:off x="533400" y="1219200"/>
            <a:ext cx="1509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/>
              <a:t>第</a:t>
            </a:r>
            <a:r>
              <a:rPr lang="en-US" altLang="zh-CN" sz="1600"/>
              <a:t>4</a:t>
            </a:r>
            <a:r>
              <a:rPr lang="zh-CN" altLang="en-US" sz="1600"/>
              <a:t>日       週三</a:t>
            </a:r>
          </a:p>
        </p:txBody>
      </p:sp>
      <p:sp>
        <p:nvSpPr>
          <p:cNvPr id="75929" name="Text Box 153"/>
          <p:cNvSpPr txBox="1">
            <a:spLocks noChangeArrowheads="1"/>
          </p:cNvSpPr>
          <p:nvPr/>
        </p:nvSpPr>
        <p:spPr bwMode="auto">
          <a:xfrm>
            <a:off x="7375525" y="4178300"/>
            <a:ext cx="1509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/>
              <a:t>第</a:t>
            </a:r>
            <a:r>
              <a:rPr lang="en-US" altLang="zh-CN" sz="1600"/>
              <a:t>3</a:t>
            </a:r>
            <a:r>
              <a:rPr lang="zh-CN" altLang="en-US" sz="1600"/>
              <a:t>日       週二</a:t>
            </a:r>
          </a:p>
        </p:txBody>
      </p:sp>
      <p:sp>
        <p:nvSpPr>
          <p:cNvPr id="75930" name="Text Box 154"/>
          <p:cNvSpPr txBox="1">
            <a:spLocks noChangeArrowheads="1"/>
          </p:cNvSpPr>
          <p:nvPr/>
        </p:nvSpPr>
        <p:spPr bwMode="auto">
          <a:xfrm>
            <a:off x="6003925" y="4178300"/>
            <a:ext cx="13954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/>
              <a:t>第</a:t>
            </a:r>
            <a:r>
              <a:rPr lang="en-US" altLang="zh-CN" sz="1600"/>
              <a:t>2</a:t>
            </a:r>
            <a:r>
              <a:rPr lang="zh-CN" altLang="en-US" sz="1600"/>
              <a:t>日     週一</a:t>
            </a:r>
          </a:p>
        </p:txBody>
      </p:sp>
      <p:sp>
        <p:nvSpPr>
          <p:cNvPr id="75931" name="Text Box 155"/>
          <p:cNvSpPr txBox="1">
            <a:spLocks noChangeArrowheads="1"/>
          </p:cNvSpPr>
          <p:nvPr/>
        </p:nvSpPr>
        <p:spPr bwMode="auto">
          <a:xfrm>
            <a:off x="4556125" y="4178300"/>
            <a:ext cx="1509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/>
              <a:t>第</a:t>
            </a:r>
            <a:r>
              <a:rPr lang="en-US" altLang="zh-CN" sz="1600"/>
              <a:t>1</a:t>
            </a:r>
            <a:r>
              <a:rPr lang="zh-CN" altLang="en-US" sz="1600"/>
              <a:t>日       週日</a:t>
            </a:r>
          </a:p>
        </p:txBody>
      </p:sp>
      <p:sp>
        <p:nvSpPr>
          <p:cNvPr id="75932" name="Text Box 156"/>
          <p:cNvSpPr txBox="1">
            <a:spLocks noChangeArrowheads="1"/>
          </p:cNvSpPr>
          <p:nvPr/>
        </p:nvSpPr>
        <p:spPr bwMode="auto">
          <a:xfrm>
            <a:off x="3032125" y="4178300"/>
            <a:ext cx="1452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/>
              <a:t>第</a:t>
            </a:r>
            <a:r>
              <a:rPr lang="en-US" altLang="zh-CN" sz="1600"/>
              <a:t>7</a:t>
            </a:r>
            <a:r>
              <a:rPr lang="zh-CN" altLang="en-US" sz="1600"/>
              <a:t>日      週六</a:t>
            </a:r>
          </a:p>
        </p:txBody>
      </p:sp>
      <p:sp>
        <p:nvSpPr>
          <p:cNvPr id="75933" name="Text Box 157"/>
          <p:cNvSpPr txBox="1">
            <a:spLocks noChangeArrowheads="1"/>
          </p:cNvSpPr>
          <p:nvPr/>
        </p:nvSpPr>
        <p:spPr bwMode="auto">
          <a:xfrm>
            <a:off x="1447800" y="4191000"/>
            <a:ext cx="1566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/>
              <a:t>第</a:t>
            </a:r>
            <a:r>
              <a:rPr lang="en-US" altLang="zh-CN" sz="1600"/>
              <a:t>6</a:t>
            </a:r>
            <a:r>
              <a:rPr lang="zh-CN" altLang="en-US" sz="1600"/>
              <a:t>日        週五</a:t>
            </a:r>
          </a:p>
        </p:txBody>
      </p:sp>
      <p:sp>
        <p:nvSpPr>
          <p:cNvPr id="75934" name="Text Box 158"/>
          <p:cNvSpPr txBox="1">
            <a:spLocks noChangeArrowheads="1"/>
          </p:cNvSpPr>
          <p:nvPr/>
        </p:nvSpPr>
        <p:spPr bwMode="auto">
          <a:xfrm>
            <a:off x="136525" y="4178300"/>
            <a:ext cx="13382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/>
              <a:t>第</a:t>
            </a:r>
            <a:r>
              <a:rPr lang="en-US" altLang="zh-CN" sz="1600"/>
              <a:t>5</a:t>
            </a:r>
            <a:r>
              <a:rPr lang="zh-CN" altLang="en-US" sz="1600"/>
              <a:t>日    週四</a:t>
            </a:r>
          </a:p>
        </p:txBody>
      </p:sp>
      <p:sp>
        <p:nvSpPr>
          <p:cNvPr id="75935" name="Text Box 159"/>
          <p:cNvSpPr txBox="1">
            <a:spLocks noChangeArrowheads="1"/>
          </p:cNvSpPr>
          <p:nvPr/>
        </p:nvSpPr>
        <p:spPr bwMode="auto">
          <a:xfrm>
            <a:off x="7010400" y="2362200"/>
            <a:ext cx="16065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>
                <a:solidFill>
                  <a:srgbClr val="0000FF"/>
                </a:solidFill>
              </a:rPr>
              <a:t>西历对照的关键</a:t>
            </a:r>
          </a:p>
          <a:p>
            <a:r>
              <a:rPr lang="zh-CN" altLang="en-US" sz="1600">
                <a:solidFill>
                  <a:srgbClr val="0000FF"/>
                </a:solidFill>
              </a:rPr>
              <a:t>         第</a:t>
            </a:r>
            <a:r>
              <a:rPr lang="en-US" altLang="zh-CN" sz="1600">
                <a:solidFill>
                  <a:srgbClr val="0000FF"/>
                </a:solidFill>
              </a:rPr>
              <a:t>1</a:t>
            </a:r>
            <a:r>
              <a:rPr lang="zh-CN" altLang="en-US" sz="1600">
                <a:solidFill>
                  <a:srgbClr val="0000FF"/>
                </a:solidFill>
              </a:rPr>
              <a:t>日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1000" fill="hold"/>
                                        <p:tgtEl>
                                          <p:spTgt spid="75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75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451" grpId="0" animBg="1"/>
      <p:bldP spid="48453" grpId="0" animBg="1"/>
      <p:bldP spid="75915" grpId="0"/>
      <p:bldP spid="75916" grpId="0"/>
      <p:bldP spid="75917" grpId="0"/>
      <p:bldP spid="75920" grpId="0"/>
      <p:bldP spid="75921" grpId="0"/>
      <p:bldP spid="75922" grpId="0"/>
      <p:bldP spid="75923" grpId="0"/>
      <p:bldP spid="75923" grpId="1"/>
      <p:bldP spid="75924" grpId="0"/>
      <p:bldP spid="75925" grpId="0"/>
      <p:bldP spid="75927" grpId="0"/>
      <p:bldP spid="75928" grpId="0"/>
      <p:bldP spid="75929" grpId="0"/>
      <p:bldP spid="75935" grpId="0"/>
      <p:bldP spid="75935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826" name="Group 2"/>
          <p:cNvGraphicFramePr>
            <a:graphicFrameLocks noGrp="1"/>
          </p:cNvGraphicFramePr>
          <p:nvPr/>
        </p:nvGraphicFramePr>
        <p:xfrm>
          <a:off x="457200" y="228600"/>
          <a:ext cx="8229600" cy="2752725"/>
        </p:xfrm>
        <a:graphic>
          <a:graphicData uri="http://schemas.openxmlformats.org/drawingml/2006/table">
            <a:tbl>
              <a:tblPr/>
              <a:tblGrid>
                <a:gridCol w="411163"/>
                <a:gridCol w="411162"/>
                <a:gridCol w="412750"/>
                <a:gridCol w="411163"/>
                <a:gridCol w="411162"/>
                <a:gridCol w="411163"/>
                <a:gridCol w="411162"/>
                <a:gridCol w="412750"/>
                <a:gridCol w="411163"/>
                <a:gridCol w="411162"/>
                <a:gridCol w="411163"/>
                <a:gridCol w="411162"/>
                <a:gridCol w="412750"/>
                <a:gridCol w="411163"/>
                <a:gridCol w="411162"/>
                <a:gridCol w="411163"/>
                <a:gridCol w="411162"/>
                <a:gridCol w="412750"/>
                <a:gridCol w="411163"/>
                <a:gridCol w="411162"/>
              </a:tblGrid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tue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wed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zh-CN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wed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zh-CN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wed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zh-CN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wed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zh-CN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sat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zh-CN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sat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zh-CN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sat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sat</a:t>
                      </a:r>
                    </a:p>
                  </a:txBody>
                  <a:tcPr marT="45731" marB="4573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sun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zh-CN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sun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zh-CN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sun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854075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4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周        三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5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</a:t>
                      </a: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安息日</a:t>
                      </a: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周        四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6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周        五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7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(</a:t>
                      </a:r>
                      <a:r>
                        <a:rPr kumimoji="0" lang="zh-CN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安息日</a:t>
                      </a: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周        六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周        日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5888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8187" name="Text Box 57"/>
          <p:cNvSpPr txBox="1">
            <a:spLocks noChangeArrowheads="1"/>
          </p:cNvSpPr>
          <p:nvPr/>
        </p:nvSpPr>
        <p:spPr bwMode="auto">
          <a:xfrm>
            <a:off x="2057400" y="1828800"/>
            <a:ext cx="1752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000" b="0">
                <a:latin typeface="Microsoft YaHei" pitchFamily="34" charset="-122"/>
              </a:rPr>
              <a:t>主安息在地里</a:t>
            </a:r>
          </a:p>
          <a:p>
            <a:pPr algn="ctr"/>
            <a:r>
              <a:rPr lang="zh-CN" altLang="en-US" sz="2000" b="0">
                <a:latin typeface="Microsoft YaHei" pitchFamily="34" charset="-122"/>
              </a:rPr>
              <a:t>第一天</a:t>
            </a:r>
            <a:endParaRPr lang="zh-CN" altLang="en-US" sz="2600" b="0">
              <a:latin typeface="Microsoft YaHei" pitchFamily="34" charset="-122"/>
            </a:endParaRPr>
          </a:p>
        </p:txBody>
      </p:sp>
      <p:sp>
        <p:nvSpPr>
          <p:cNvPr id="102459" name="Text Box 62"/>
          <p:cNvSpPr txBox="1">
            <a:spLocks noChangeArrowheads="1"/>
          </p:cNvSpPr>
          <p:nvPr/>
        </p:nvSpPr>
        <p:spPr bwMode="auto">
          <a:xfrm>
            <a:off x="4800600" y="1828800"/>
            <a:ext cx="45878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endParaRPr lang="en-US" altLang="en-US" b="0"/>
          </a:p>
        </p:txBody>
      </p:sp>
      <p:sp>
        <p:nvSpPr>
          <p:cNvPr id="48193" name="Text Box 65"/>
          <p:cNvSpPr txBox="1">
            <a:spLocks noChangeArrowheads="1"/>
          </p:cNvSpPr>
          <p:nvPr/>
        </p:nvSpPr>
        <p:spPr bwMode="auto">
          <a:xfrm>
            <a:off x="7010400" y="1676400"/>
            <a:ext cx="1752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b="0"/>
              <a:t>主开始显现</a:t>
            </a:r>
          </a:p>
          <a:p>
            <a:r>
              <a:rPr lang="en-US" altLang="zh-CN" sz="1600" b="0"/>
              <a:t>(</a:t>
            </a:r>
            <a:r>
              <a:rPr lang="en-US" altLang="zh-CN" sz="1600"/>
              <a:t>q1</a:t>
            </a:r>
            <a:r>
              <a:rPr lang="zh-CN" altLang="en-US" sz="1600"/>
              <a:t>起线</a:t>
            </a:r>
            <a:r>
              <a:rPr lang="en-US" altLang="zh-CN" sz="1600" b="0"/>
              <a:t>)</a:t>
            </a:r>
            <a:r>
              <a:rPr lang="zh-CN" altLang="en-US"/>
              <a:t>已经复活了</a:t>
            </a:r>
            <a:r>
              <a:rPr lang="en-US" altLang="zh-CN" sz="1400" b="0"/>
              <a:t>(</a:t>
            </a:r>
            <a:r>
              <a:rPr lang="zh-CN" altLang="en-US" sz="1400" b="0"/>
              <a:t>路</a:t>
            </a:r>
            <a:r>
              <a:rPr lang="en-US" altLang="zh-CN" sz="1400" b="0"/>
              <a:t>24:7,46)</a:t>
            </a:r>
            <a:endParaRPr lang="zh-CN" altLang="en-US" sz="1400" b="0"/>
          </a:p>
        </p:txBody>
      </p:sp>
      <p:sp>
        <p:nvSpPr>
          <p:cNvPr id="48194" name="Text Box 66"/>
          <p:cNvSpPr txBox="1">
            <a:spLocks noChangeArrowheads="1"/>
          </p:cNvSpPr>
          <p:nvPr/>
        </p:nvSpPr>
        <p:spPr bwMode="auto">
          <a:xfrm>
            <a:off x="5410200" y="1828800"/>
            <a:ext cx="1708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000" b="0"/>
              <a:t>主安息在地里</a:t>
            </a:r>
          </a:p>
          <a:p>
            <a:pPr algn="ctr"/>
            <a:r>
              <a:rPr lang="zh-CN" altLang="en-US" sz="2000" b="0"/>
              <a:t>第三天</a:t>
            </a:r>
          </a:p>
        </p:txBody>
      </p:sp>
      <p:sp>
        <p:nvSpPr>
          <p:cNvPr id="48195" name="Text Box 67"/>
          <p:cNvSpPr txBox="1">
            <a:spLocks noChangeArrowheads="1"/>
          </p:cNvSpPr>
          <p:nvPr/>
        </p:nvSpPr>
        <p:spPr bwMode="auto">
          <a:xfrm>
            <a:off x="3657600" y="1828800"/>
            <a:ext cx="1708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000" b="0"/>
              <a:t>主安息在地里</a:t>
            </a:r>
          </a:p>
          <a:p>
            <a:pPr algn="ctr"/>
            <a:r>
              <a:rPr lang="zh-CN" altLang="en-US" sz="2000" b="0"/>
              <a:t>第二天</a:t>
            </a:r>
          </a:p>
        </p:txBody>
      </p:sp>
      <p:sp>
        <p:nvSpPr>
          <p:cNvPr id="48196" name="Text Box 68"/>
          <p:cNvSpPr txBox="1">
            <a:spLocks noChangeArrowheads="1"/>
          </p:cNvSpPr>
          <p:nvPr/>
        </p:nvSpPr>
        <p:spPr bwMode="auto">
          <a:xfrm>
            <a:off x="533400" y="1676400"/>
            <a:ext cx="15557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b="0"/>
              <a:t>晚上最后晚餐</a:t>
            </a:r>
          </a:p>
          <a:p>
            <a:r>
              <a:rPr lang="zh-CN" altLang="en-US" b="0"/>
              <a:t>半夜被捕受审</a:t>
            </a:r>
          </a:p>
          <a:p>
            <a:r>
              <a:rPr lang="zh-CN" altLang="en-US" b="0"/>
              <a:t>日间受难埋葬</a:t>
            </a:r>
          </a:p>
        </p:txBody>
      </p:sp>
      <p:graphicFrame>
        <p:nvGraphicFramePr>
          <p:cNvPr id="77889" name="Group 65"/>
          <p:cNvGraphicFramePr>
            <a:graphicFrameLocks noGrp="1"/>
          </p:cNvGraphicFramePr>
          <p:nvPr/>
        </p:nvGraphicFramePr>
        <p:xfrm>
          <a:off x="4572000" y="3200400"/>
          <a:ext cx="4343400" cy="2590800"/>
        </p:xfrm>
        <a:graphic>
          <a:graphicData uri="http://schemas.openxmlformats.org/drawingml/2006/table">
            <a:tbl>
              <a:tblPr/>
              <a:tblGrid>
                <a:gridCol w="381000"/>
                <a:gridCol w="381000"/>
                <a:gridCol w="304800"/>
                <a:gridCol w="381000"/>
                <a:gridCol w="304800"/>
                <a:gridCol w="381000"/>
                <a:gridCol w="304800"/>
                <a:gridCol w="381000"/>
                <a:gridCol w="381000"/>
                <a:gridCol w="419100"/>
                <a:gridCol w="342900"/>
                <a:gridCol w="381000"/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906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正月 </a:t>
                      </a: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</a:t>
                      </a:r>
                      <a:r>
                        <a:rPr kumimoji="0" lang="zh-CN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)</a:t>
                      </a: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  </a:t>
                      </a: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11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周        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2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12</a:t>
                      </a:r>
                      <a:endParaRPr kumimoji="0" lang="en-US" altLang="zh-CN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周        一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3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13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周         二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906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8315" name="Text Box 187"/>
          <p:cNvSpPr txBox="1">
            <a:spLocks noChangeArrowheads="1"/>
          </p:cNvSpPr>
          <p:nvPr/>
        </p:nvSpPr>
        <p:spPr bwMode="auto">
          <a:xfrm>
            <a:off x="7467600" y="4800600"/>
            <a:ext cx="13684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b="0"/>
              <a:t>门徒预备</a:t>
            </a:r>
          </a:p>
          <a:p>
            <a:r>
              <a:rPr lang="zh-CN" altLang="en-US" sz="2000" b="0"/>
              <a:t>逾越</a:t>
            </a:r>
            <a:r>
              <a:rPr lang="en-US" altLang="zh-CN" sz="2000" b="0"/>
              <a:t>(</a:t>
            </a:r>
            <a:r>
              <a:rPr lang="zh-CN" altLang="en-US" sz="2000" b="0"/>
              <a:t>筵席</a:t>
            </a:r>
            <a:r>
              <a:rPr lang="en-US" altLang="zh-CN" sz="2000" b="0"/>
              <a:t>)</a:t>
            </a:r>
          </a:p>
        </p:txBody>
      </p:sp>
      <p:sp>
        <p:nvSpPr>
          <p:cNvPr id="48316" name="Text Box 188"/>
          <p:cNvSpPr txBox="1">
            <a:spLocks noChangeArrowheads="1"/>
          </p:cNvSpPr>
          <p:nvPr/>
        </p:nvSpPr>
        <p:spPr bwMode="auto">
          <a:xfrm>
            <a:off x="6096000" y="4800600"/>
            <a:ext cx="1200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b="0"/>
              <a:t>前两天内</a:t>
            </a:r>
          </a:p>
          <a:p>
            <a:r>
              <a:rPr lang="zh-CN" altLang="en-US" sz="2000" b="0"/>
              <a:t>妇女膏主</a:t>
            </a:r>
          </a:p>
        </p:txBody>
      </p:sp>
      <p:sp>
        <p:nvSpPr>
          <p:cNvPr id="48317" name="Text Box 189"/>
          <p:cNvSpPr txBox="1">
            <a:spLocks noChangeArrowheads="1"/>
          </p:cNvSpPr>
          <p:nvPr/>
        </p:nvSpPr>
        <p:spPr bwMode="auto">
          <a:xfrm>
            <a:off x="4724400" y="4953000"/>
            <a:ext cx="1200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b="0"/>
              <a:t>洁净圣殿</a:t>
            </a:r>
          </a:p>
        </p:txBody>
      </p:sp>
      <p:graphicFrame>
        <p:nvGraphicFramePr>
          <p:cNvPr id="77930" name="Group 106"/>
          <p:cNvGraphicFramePr>
            <a:graphicFrameLocks noGrp="1"/>
          </p:cNvGraphicFramePr>
          <p:nvPr/>
        </p:nvGraphicFramePr>
        <p:xfrm>
          <a:off x="152400" y="3200400"/>
          <a:ext cx="4419600" cy="2590800"/>
        </p:xfrm>
        <a:graphic>
          <a:graphicData uri="http://schemas.openxmlformats.org/drawingml/2006/table">
            <a:tbl>
              <a:tblPr/>
              <a:tblGrid>
                <a:gridCol w="304800"/>
                <a:gridCol w="381000"/>
                <a:gridCol w="304800"/>
                <a:gridCol w="3048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457200"/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9906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5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8</a:t>
                      </a: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周       四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6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 </a:t>
                      </a: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9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   </a:t>
                      </a: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周         五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7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)</a:t>
                      </a: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10</a:t>
                      </a: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安息日</a:t>
                      </a: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)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周         六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906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8388" name="Text Box 260"/>
          <p:cNvSpPr txBox="1">
            <a:spLocks noChangeArrowheads="1"/>
          </p:cNvSpPr>
          <p:nvPr/>
        </p:nvSpPr>
        <p:spPr bwMode="auto">
          <a:xfrm>
            <a:off x="2895600" y="4876800"/>
            <a:ext cx="1708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b="0"/>
              <a:t>圣殿观览完了</a:t>
            </a:r>
          </a:p>
          <a:p>
            <a:r>
              <a:rPr lang="zh-CN" altLang="en-US" sz="2000" b="0"/>
              <a:t>再回伯大尼</a:t>
            </a:r>
          </a:p>
        </p:txBody>
      </p:sp>
      <p:sp>
        <p:nvSpPr>
          <p:cNvPr id="48389" name="Text Box 261"/>
          <p:cNvSpPr txBox="1">
            <a:spLocks noChangeArrowheads="1"/>
          </p:cNvSpPr>
          <p:nvPr/>
        </p:nvSpPr>
        <p:spPr bwMode="auto">
          <a:xfrm>
            <a:off x="1447800" y="4876800"/>
            <a:ext cx="152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 b="0"/>
              <a:t>骑驴驹进京</a:t>
            </a:r>
          </a:p>
          <a:p>
            <a:r>
              <a:rPr lang="zh-CN" altLang="en-US" sz="2000" b="0"/>
              <a:t>又走进圣殿</a:t>
            </a:r>
          </a:p>
        </p:txBody>
      </p:sp>
      <p:sp>
        <p:nvSpPr>
          <p:cNvPr id="48390" name="Text Box 262"/>
          <p:cNvSpPr txBox="1">
            <a:spLocks noChangeArrowheads="1"/>
          </p:cNvSpPr>
          <p:nvPr/>
        </p:nvSpPr>
        <p:spPr bwMode="auto">
          <a:xfrm>
            <a:off x="152400" y="4800600"/>
            <a:ext cx="13271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b="0"/>
              <a:t>前六日</a:t>
            </a:r>
          </a:p>
          <a:p>
            <a:r>
              <a:rPr lang="zh-CN" altLang="en-US" b="0"/>
              <a:t>伯大尼</a:t>
            </a:r>
          </a:p>
          <a:p>
            <a:r>
              <a:rPr lang="zh-CN" altLang="en-US" b="0"/>
              <a:t>马利亚膏主</a:t>
            </a:r>
          </a:p>
        </p:txBody>
      </p:sp>
      <p:sp>
        <p:nvSpPr>
          <p:cNvPr id="102546" name="Text Box 270"/>
          <p:cNvSpPr txBox="1">
            <a:spLocks noChangeArrowheads="1"/>
          </p:cNvSpPr>
          <p:nvPr/>
        </p:nvSpPr>
        <p:spPr bwMode="auto">
          <a:xfrm>
            <a:off x="1600200" y="5943600"/>
            <a:ext cx="55800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3200"/>
              <a:t>十架旅程</a:t>
            </a:r>
            <a:r>
              <a:rPr lang="en-US" altLang="zh-CN" sz="3200"/>
              <a:t>,</a:t>
            </a:r>
            <a:r>
              <a:rPr lang="zh-CN" altLang="en-US" sz="3200"/>
              <a:t>犹太历与西历的对照</a:t>
            </a:r>
          </a:p>
        </p:txBody>
      </p:sp>
      <p:sp>
        <p:nvSpPr>
          <p:cNvPr id="48451" name="Line 323"/>
          <p:cNvSpPr>
            <a:spLocks noChangeShapeType="1"/>
          </p:cNvSpPr>
          <p:nvPr/>
        </p:nvSpPr>
        <p:spPr bwMode="auto">
          <a:xfrm>
            <a:off x="1981200" y="228600"/>
            <a:ext cx="0" cy="6096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48" name="Line 324"/>
          <p:cNvSpPr>
            <a:spLocks noChangeShapeType="1"/>
          </p:cNvSpPr>
          <p:nvPr/>
        </p:nvSpPr>
        <p:spPr bwMode="auto">
          <a:xfrm>
            <a:off x="6858000" y="228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453" name="Line 325"/>
          <p:cNvSpPr>
            <a:spLocks noChangeShapeType="1"/>
          </p:cNvSpPr>
          <p:nvPr/>
        </p:nvSpPr>
        <p:spPr bwMode="auto">
          <a:xfrm>
            <a:off x="6934200" y="228600"/>
            <a:ext cx="0" cy="6096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87" grpId="0"/>
      <p:bldP spid="48193" grpId="0"/>
      <p:bldP spid="48194" grpId="0"/>
      <p:bldP spid="48195" grpId="0"/>
      <p:bldP spid="48196" grpId="0"/>
      <p:bldP spid="48315" grpId="0"/>
      <p:bldP spid="48316" grpId="0"/>
      <p:bldP spid="48317" grpId="0"/>
      <p:bldP spid="48388" grpId="0"/>
      <p:bldP spid="48389" grpId="0"/>
      <p:bldP spid="48390" grpId="0"/>
      <p:bldP spid="48451" grpId="0" animBg="1"/>
      <p:bldP spid="4845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874" name="Group 2"/>
          <p:cNvGraphicFramePr>
            <a:graphicFrameLocks noGrp="1"/>
          </p:cNvGraphicFramePr>
          <p:nvPr/>
        </p:nvGraphicFramePr>
        <p:xfrm>
          <a:off x="457200" y="228600"/>
          <a:ext cx="8229600" cy="2668588"/>
        </p:xfrm>
        <a:graphic>
          <a:graphicData uri="http://schemas.openxmlformats.org/drawingml/2006/table">
            <a:tbl>
              <a:tblPr/>
              <a:tblGrid>
                <a:gridCol w="411163"/>
                <a:gridCol w="411162"/>
                <a:gridCol w="412750"/>
                <a:gridCol w="411163"/>
                <a:gridCol w="411162"/>
                <a:gridCol w="411163"/>
                <a:gridCol w="411162"/>
                <a:gridCol w="412750"/>
                <a:gridCol w="411163"/>
                <a:gridCol w="411162"/>
                <a:gridCol w="411163"/>
                <a:gridCol w="411162"/>
                <a:gridCol w="412750"/>
                <a:gridCol w="411163"/>
                <a:gridCol w="411162"/>
                <a:gridCol w="411163"/>
                <a:gridCol w="411162"/>
                <a:gridCol w="412750"/>
                <a:gridCol w="411163"/>
                <a:gridCol w="411162"/>
              </a:tblGrid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tue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wed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sat</a:t>
                      </a:r>
                    </a:p>
                  </a:txBody>
                  <a:tcPr marT="45731" marB="4573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sun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854075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4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周        三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5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</a:t>
                      </a: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安息日</a:t>
                      </a: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周        四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6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周        五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7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(</a:t>
                      </a:r>
                      <a:r>
                        <a:rPr kumimoji="0" lang="zh-CN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安息日</a:t>
                      </a: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周        六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周        日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5888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8187" name="Text Box 57"/>
          <p:cNvSpPr txBox="1">
            <a:spLocks noChangeArrowheads="1"/>
          </p:cNvSpPr>
          <p:nvPr/>
        </p:nvSpPr>
        <p:spPr bwMode="auto">
          <a:xfrm>
            <a:off x="2057400" y="1828800"/>
            <a:ext cx="1752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000" b="0">
                <a:latin typeface="Microsoft YaHei" pitchFamily="34" charset="-122"/>
              </a:rPr>
              <a:t>主安息在地里第一天</a:t>
            </a:r>
            <a:endParaRPr lang="zh-CN" altLang="en-US" sz="2600" b="0">
              <a:latin typeface="Microsoft YaHei" pitchFamily="34" charset="-122"/>
            </a:endParaRPr>
          </a:p>
        </p:txBody>
      </p:sp>
      <p:sp>
        <p:nvSpPr>
          <p:cNvPr id="80084" name="Text Box 62"/>
          <p:cNvSpPr txBox="1">
            <a:spLocks noChangeArrowheads="1"/>
          </p:cNvSpPr>
          <p:nvPr/>
        </p:nvSpPr>
        <p:spPr bwMode="auto">
          <a:xfrm>
            <a:off x="4800600" y="1828800"/>
            <a:ext cx="45878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endParaRPr lang="en-US" altLang="en-US" b="0"/>
          </a:p>
        </p:txBody>
      </p:sp>
      <p:sp>
        <p:nvSpPr>
          <p:cNvPr id="48193" name="Text Box 65"/>
          <p:cNvSpPr txBox="1">
            <a:spLocks noChangeArrowheads="1"/>
          </p:cNvSpPr>
          <p:nvPr/>
        </p:nvSpPr>
        <p:spPr bwMode="auto">
          <a:xfrm>
            <a:off x="7010400" y="1676400"/>
            <a:ext cx="1752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b="0"/>
              <a:t>主开始显现</a:t>
            </a:r>
          </a:p>
          <a:p>
            <a:r>
              <a:rPr lang="en-US" altLang="zh-CN" sz="1600" b="0"/>
              <a:t>(</a:t>
            </a:r>
            <a:r>
              <a:rPr lang="en-US" altLang="zh-CN" sz="1600"/>
              <a:t>q1</a:t>
            </a:r>
            <a:r>
              <a:rPr lang="zh-CN" altLang="en-US" sz="1600"/>
              <a:t>起线</a:t>
            </a:r>
            <a:r>
              <a:rPr lang="en-US" altLang="zh-CN" sz="1600" b="0"/>
              <a:t>)</a:t>
            </a:r>
            <a:r>
              <a:rPr lang="zh-CN" altLang="en-US"/>
              <a:t>已经复活了</a:t>
            </a:r>
            <a:r>
              <a:rPr lang="en-US" altLang="zh-CN" sz="1400" b="0"/>
              <a:t>(</a:t>
            </a:r>
            <a:r>
              <a:rPr lang="zh-CN" altLang="en-US" sz="1400" b="0"/>
              <a:t>路</a:t>
            </a:r>
            <a:r>
              <a:rPr lang="en-US" altLang="zh-CN" sz="1400" b="0"/>
              <a:t>24:7,46)</a:t>
            </a:r>
          </a:p>
        </p:txBody>
      </p:sp>
      <p:sp>
        <p:nvSpPr>
          <p:cNvPr id="48194" name="Text Box 66"/>
          <p:cNvSpPr txBox="1">
            <a:spLocks noChangeArrowheads="1"/>
          </p:cNvSpPr>
          <p:nvPr/>
        </p:nvSpPr>
        <p:spPr bwMode="auto">
          <a:xfrm>
            <a:off x="5334000" y="1752600"/>
            <a:ext cx="1708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000" b="0"/>
              <a:t>主安息在地里</a:t>
            </a:r>
          </a:p>
          <a:p>
            <a:pPr algn="ctr"/>
            <a:r>
              <a:rPr lang="zh-CN" altLang="en-US" sz="2000" b="0"/>
              <a:t>第三天</a:t>
            </a:r>
          </a:p>
        </p:txBody>
      </p:sp>
      <p:sp>
        <p:nvSpPr>
          <p:cNvPr id="48195" name="Text Box 67"/>
          <p:cNvSpPr txBox="1">
            <a:spLocks noChangeArrowheads="1"/>
          </p:cNvSpPr>
          <p:nvPr/>
        </p:nvSpPr>
        <p:spPr bwMode="auto">
          <a:xfrm>
            <a:off x="3733800" y="1752600"/>
            <a:ext cx="1708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000" b="0"/>
              <a:t>主安息在地里</a:t>
            </a:r>
          </a:p>
          <a:p>
            <a:pPr algn="ctr"/>
            <a:r>
              <a:rPr lang="zh-CN" altLang="en-US" sz="2000" b="0"/>
              <a:t>第二天</a:t>
            </a:r>
          </a:p>
        </p:txBody>
      </p:sp>
      <p:sp>
        <p:nvSpPr>
          <p:cNvPr id="48196" name="Text Box 68"/>
          <p:cNvSpPr txBox="1">
            <a:spLocks noChangeArrowheads="1"/>
          </p:cNvSpPr>
          <p:nvPr/>
        </p:nvSpPr>
        <p:spPr bwMode="auto">
          <a:xfrm>
            <a:off x="533400" y="1676400"/>
            <a:ext cx="15557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b="0"/>
              <a:t>晚上最后晚餐</a:t>
            </a:r>
          </a:p>
          <a:p>
            <a:r>
              <a:rPr lang="zh-CN" altLang="en-US" b="0"/>
              <a:t>半夜被捕受审</a:t>
            </a:r>
          </a:p>
          <a:p>
            <a:r>
              <a:rPr lang="zh-CN" altLang="en-US" b="0"/>
              <a:t>日间受难埋葬</a:t>
            </a:r>
          </a:p>
        </p:txBody>
      </p:sp>
      <p:graphicFrame>
        <p:nvGraphicFramePr>
          <p:cNvPr id="79937" name="Group 65"/>
          <p:cNvGraphicFramePr>
            <a:graphicFrameLocks noGrp="1"/>
          </p:cNvGraphicFramePr>
          <p:nvPr/>
        </p:nvGraphicFramePr>
        <p:xfrm>
          <a:off x="4572000" y="3200400"/>
          <a:ext cx="4343400" cy="2438400"/>
        </p:xfrm>
        <a:graphic>
          <a:graphicData uri="http://schemas.openxmlformats.org/drawingml/2006/table">
            <a:tbl>
              <a:tblPr/>
              <a:tblGrid>
                <a:gridCol w="381000"/>
                <a:gridCol w="381000"/>
                <a:gridCol w="304800"/>
                <a:gridCol w="381000"/>
                <a:gridCol w="304800"/>
                <a:gridCol w="381000"/>
                <a:gridCol w="304800"/>
                <a:gridCol w="381000"/>
                <a:gridCol w="381000"/>
                <a:gridCol w="419100"/>
                <a:gridCol w="342900"/>
                <a:gridCol w="381000"/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82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正月 </a:t>
                      </a: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</a:t>
                      </a:r>
                      <a:r>
                        <a:rPr kumimoji="0" lang="zh-CN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)  </a:t>
                      </a: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11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周        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2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12</a:t>
                      </a:r>
                      <a:endParaRPr kumimoji="0" lang="en-US" altLang="zh-CN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周        一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3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</a:t>
                      </a: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13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周         二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906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8315" name="Text Box 187"/>
          <p:cNvSpPr txBox="1">
            <a:spLocks noChangeArrowheads="1"/>
          </p:cNvSpPr>
          <p:nvPr/>
        </p:nvSpPr>
        <p:spPr bwMode="auto">
          <a:xfrm>
            <a:off x="7467600" y="4800600"/>
            <a:ext cx="13684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b="0"/>
              <a:t>门徒预备</a:t>
            </a:r>
          </a:p>
          <a:p>
            <a:r>
              <a:rPr lang="zh-CN" altLang="en-US" sz="2000" b="0"/>
              <a:t>逾越</a:t>
            </a:r>
            <a:r>
              <a:rPr lang="en-US" altLang="zh-CN" sz="2000" b="0"/>
              <a:t>(</a:t>
            </a:r>
            <a:r>
              <a:rPr lang="zh-CN" altLang="en-US" sz="2000" b="0"/>
              <a:t>筵席</a:t>
            </a:r>
            <a:r>
              <a:rPr lang="en-US" altLang="zh-CN" sz="2000" b="0"/>
              <a:t>)</a:t>
            </a:r>
          </a:p>
        </p:txBody>
      </p:sp>
      <p:sp>
        <p:nvSpPr>
          <p:cNvPr id="48316" name="Text Box 188"/>
          <p:cNvSpPr txBox="1">
            <a:spLocks noChangeArrowheads="1"/>
          </p:cNvSpPr>
          <p:nvPr/>
        </p:nvSpPr>
        <p:spPr bwMode="auto">
          <a:xfrm>
            <a:off x="6096000" y="4800600"/>
            <a:ext cx="1200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b="0"/>
              <a:t>前两天内</a:t>
            </a:r>
          </a:p>
          <a:p>
            <a:r>
              <a:rPr lang="zh-CN" altLang="en-US" sz="2000" b="0"/>
              <a:t>妇女膏主</a:t>
            </a:r>
          </a:p>
        </p:txBody>
      </p:sp>
      <p:sp>
        <p:nvSpPr>
          <p:cNvPr id="48317" name="Text Box 189"/>
          <p:cNvSpPr txBox="1">
            <a:spLocks noChangeArrowheads="1"/>
          </p:cNvSpPr>
          <p:nvPr/>
        </p:nvSpPr>
        <p:spPr bwMode="auto">
          <a:xfrm>
            <a:off x="4724400" y="4876800"/>
            <a:ext cx="1200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rgbClr val="0033CC"/>
                </a:solidFill>
              </a:rPr>
              <a:t>洁净圣殿</a:t>
            </a:r>
          </a:p>
        </p:txBody>
      </p:sp>
      <p:graphicFrame>
        <p:nvGraphicFramePr>
          <p:cNvPr id="79978" name="Group 106"/>
          <p:cNvGraphicFramePr>
            <a:graphicFrameLocks noGrp="1"/>
          </p:cNvGraphicFramePr>
          <p:nvPr/>
        </p:nvGraphicFramePr>
        <p:xfrm>
          <a:off x="152400" y="3200400"/>
          <a:ext cx="4419600" cy="2441575"/>
        </p:xfrm>
        <a:graphic>
          <a:graphicData uri="http://schemas.openxmlformats.org/drawingml/2006/table">
            <a:tbl>
              <a:tblPr/>
              <a:tblGrid>
                <a:gridCol w="304800"/>
                <a:gridCol w="381000"/>
                <a:gridCol w="304800"/>
                <a:gridCol w="304800"/>
                <a:gridCol w="381000"/>
                <a:gridCol w="381000"/>
                <a:gridCol w="381000"/>
                <a:gridCol w="381000"/>
                <a:gridCol w="457200"/>
                <a:gridCol w="381000"/>
                <a:gridCol w="381000"/>
                <a:gridCol w="381000"/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841375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5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</a:t>
                      </a: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8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周       四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6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   </a:t>
                      </a: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9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   </a:t>
                      </a: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周         五</a:t>
                      </a:r>
                    </a:p>
                  </a:txBody>
                  <a:tcPr marT="45722" marB="45722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7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)</a:t>
                      </a: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10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安息日</a:t>
                      </a: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)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周           六</a:t>
                      </a:r>
                      <a:endParaRPr kumimoji="0" lang="en-US" altLang="zh-CN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22" marB="45722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906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22" marB="45722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22" marB="45722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8388" name="Text Box 260"/>
          <p:cNvSpPr txBox="1">
            <a:spLocks noChangeArrowheads="1"/>
          </p:cNvSpPr>
          <p:nvPr/>
        </p:nvSpPr>
        <p:spPr bwMode="auto">
          <a:xfrm>
            <a:off x="2895600" y="4800600"/>
            <a:ext cx="1708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b="0"/>
              <a:t>圣殿观览完了</a:t>
            </a:r>
          </a:p>
          <a:p>
            <a:r>
              <a:rPr lang="zh-CN" altLang="en-US" sz="2000" b="0"/>
              <a:t>再回伯大尼</a:t>
            </a:r>
          </a:p>
        </p:txBody>
      </p:sp>
      <p:sp>
        <p:nvSpPr>
          <p:cNvPr id="48389" name="Text Box 261"/>
          <p:cNvSpPr txBox="1">
            <a:spLocks noChangeArrowheads="1"/>
          </p:cNvSpPr>
          <p:nvPr/>
        </p:nvSpPr>
        <p:spPr bwMode="auto">
          <a:xfrm>
            <a:off x="1447800" y="4800600"/>
            <a:ext cx="152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>
                <a:solidFill>
                  <a:srgbClr val="0033CC"/>
                </a:solidFill>
              </a:rPr>
              <a:t>骑驴驹进京又走进圣殿</a:t>
            </a:r>
            <a:endParaRPr lang="en-US" altLang="zh-CN" sz="2000">
              <a:solidFill>
                <a:srgbClr val="0000FF"/>
              </a:solidFill>
            </a:endParaRPr>
          </a:p>
        </p:txBody>
      </p:sp>
      <p:sp>
        <p:nvSpPr>
          <p:cNvPr id="48390" name="Text Box 262"/>
          <p:cNvSpPr txBox="1">
            <a:spLocks noChangeArrowheads="1"/>
          </p:cNvSpPr>
          <p:nvPr/>
        </p:nvSpPr>
        <p:spPr bwMode="auto">
          <a:xfrm>
            <a:off x="152400" y="4648200"/>
            <a:ext cx="13271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b="0"/>
              <a:t>前六日</a:t>
            </a:r>
          </a:p>
          <a:p>
            <a:r>
              <a:rPr lang="zh-CN" altLang="en-US" b="0"/>
              <a:t>伯大尼</a:t>
            </a:r>
          </a:p>
          <a:p>
            <a:r>
              <a:rPr lang="zh-CN" altLang="en-US" b="0"/>
              <a:t>马利亚膏主</a:t>
            </a:r>
          </a:p>
        </p:txBody>
      </p:sp>
      <p:sp>
        <p:nvSpPr>
          <p:cNvPr id="80171" name="Text Box 270"/>
          <p:cNvSpPr txBox="1">
            <a:spLocks noChangeArrowheads="1"/>
          </p:cNvSpPr>
          <p:nvPr/>
        </p:nvSpPr>
        <p:spPr bwMode="auto">
          <a:xfrm>
            <a:off x="152400" y="5562600"/>
            <a:ext cx="1954213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200"/>
              <a:t>旅程第一关健</a:t>
            </a:r>
            <a:r>
              <a:rPr lang="en-US" altLang="zh-CN" sz="2200"/>
              <a:t>:</a:t>
            </a:r>
          </a:p>
        </p:txBody>
      </p:sp>
      <p:sp>
        <p:nvSpPr>
          <p:cNvPr id="48451" name="Line 323"/>
          <p:cNvSpPr>
            <a:spLocks noChangeShapeType="1"/>
          </p:cNvSpPr>
          <p:nvPr/>
        </p:nvSpPr>
        <p:spPr bwMode="auto">
          <a:xfrm>
            <a:off x="1981200" y="228600"/>
            <a:ext cx="0" cy="5334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0173" name="Line 324"/>
          <p:cNvSpPr>
            <a:spLocks noChangeShapeType="1"/>
          </p:cNvSpPr>
          <p:nvPr/>
        </p:nvSpPr>
        <p:spPr bwMode="auto">
          <a:xfrm>
            <a:off x="6858000" y="228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453" name="Line 325"/>
          <p:cNvSpPr>
            <a:spLocks noChangeShapeType="1"/>
          </p:cNvSpPr>
          <p:nvPr/>
        </p:nvSpPr>
        <p:spPr bwMode="auto">
          <a:xfrm>
            <a:off x="6934200" y="228600"/>
            <a:ext cx="0" cy="5334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02" name="AutoShape 150">
            <a:hlinkClick r:id="" action="ppaction://noaction" highlightClick="1"/>
          </p:cNvPr>
          <p:cNvSpPr>
            <a:spLocks noChangeAspect="1" noChangeArrowheads="1"/>
          </p:cNvSpPr>
          <p:nvPr/>
        </p:nvSpPr>
        <p:spPr bwMode="auto">
          <a:xfrm>
            <a:off x="2667000" y="4724400"/>
            <a:ext cx="219075" cy="219075"/>
          </a:xfrm>
          <a:prstGeom prst="actionButtonInformation">
            <a:avLst/>
          </a:prstGeom>
          <a:solidFill>
            <a:schemeClr val="accent1">
              <a:alpha val="59999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b="0"/>
          </a:p>
        </p:txBody>
      </p:sp>
      <p:graphicFrame>
        <p:nvGraphicFramePr>
          <p:cNvPr id="51350" name="Object 150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590800" y="5562600"/>
          <a:ext cx="822325" cy="795338"/>
        </p:xfrm>
        <a:graphic>
          <a:graphicData uri="http://schemas.openxmlformats.org/presentationml/2006/ole">
            <p:oleObj spid="_x0000_s80024" name="Presentation" showAsIcon="1" r:id="rId4" imgW="914400" imgH="885960" progId="PowerPoint.Show.8">
              <p:embed/>
            </p:oleObj>
          </a:graphicData>
        </a:graphic>
      </p:graphicFrame>
      <p:graphicFrame>
        <p:nvGraphicFramePr>
          <p:cNvPr id="17560" name="Object 15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038600" y="5562600"/>
          <a:ext cx="822325" cy="796925"/>
        </p:xfrm>
        <a:graphic>
          <a:graphicData uri="http://schemas.openxmlformats.org/presentationml/2006/ole">
            <p:oleObj spid="_x0000_s80025" name="Presentation" showAsIcon="1" r:id="rId5" imgW="914400" imgH="885960" progId="PowerPoint.Show.8">
              <p:embed/>
            </p:oleObj>
          </a:graphicData>
        </a:graphic>
      </p:graphicFrame>
      <p:sp>
        <p:nvSpPr>
          <p:cNvPr id="80176" name="Text Box 154"/>
          <p:cNvSpPr txBox="1">
            <a:spLocks noChangeArrowheads="1"/>
          </p:cNvSpPr>
          <p:nvPr/>
        </p:nvSpPr>
        <p:spPr bwMode="auto">
          <a:xfrm>
            <a:off x="0" y="5969000"/>
            <a:ext cx="8318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200"/>
              <a:t>主耶稣週五下午骑驴进京入了圣殿</a:t>
            </a:r>
            <a:r>
              <a:rPr lang="en-US" altLang="zh-CN" sz="2200"/>
              <a:t>, </a:t>
            </a:r>
            <a:r>
              <a:rPr lang="zh-CN" altLang="en-US" sz="2200"/>
              <a:t>週五晚上回伯大尼</a:t>
            </a:r>
            <a:r>
              <a:rPr lang="en-US" altLang="zh-CN" sz="2200"/>
              <a:t>,</a:t>
            </a:r>
            <a:r>
              <a:rPr lang="zh-CN" altLang="en-US" sz="2200"/>
              <a:t>週六安息日</a:t>
            </a:r>
            <a:r>
              <a:rPr lang="en-US" altLang="zh-CN" sz="2200"/>
              <a:t>,</a:t>
            </a:r>
          </a:p>
          <a:p>
            <a:r>
              <a:rPr lang="zh-CN" altLang="en-US" sz="2200"/>
              <a:t>週日才洁净圣殿 </a:t>
            </a:r>
            <a:r>
              <a:rPr lang="en-US" altLang="zh-CN" sz="2200"/>
              <a:t> (</a:t>
            </a:r>
            <a:r>
              <a:rPr lang="zh-CN" altLang="en-US" sz="2200"/>
              <a:t>棕枝主日的传统</a:t>
            </a:r>
            <a:r>
              <a:rPr lang="en-US" altLang="zh-CN" sz="2200"/>
              <a:t>, </a:t>
            </a:r>
            <a:r>
              <a:rPr lang="zh-CN" altLang="en-US" sz="2200"/>
              <a:t>完全不合圣经的记载</a:t>
            </a:r>
            <a:r>
              <a:rPr lang="en-US" altLang="zh-CN" sz="220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93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48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48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302"/>
                  </p:tgtEl>
                </p:cond>
              </p:nextCondLst>
            </p:seq>
          </p:childTnLst>
        </p:cTn>
      </p:par>
    </p:tnLst>
    <p:bldLst>
      <p:bldP spid="48187" grpId="0"/>
      <p:bldP spid="48193" grpId="0"/>
      <p:bldP spid="48194" grpId="0"/>
      <p:bldP spid="48195" grpId="0"/>
      <p:bldP spid="48196" grpId="0"/>
      <p:bldP spid="48315" grpId="0"/>
      <p:bldP spid="48316" grpId="0"/>
      <p:bldP spid="48317" grpId="0" build="allAtOnce"/>
      <p:bldP spid="48388" grpId="0" build="allAtOnce"/>
      <p:bldP spid="48389" grpId="0" build="allAtOnce"/>
      <p:bldP spid="48390" grpId="0"/>
      <p:bldP spid="48451" grpId="0" animBg="1"/>
      <p:bldP spid="48453" grpId="0" animBg="1"/>
      <p:bldP spid="4930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22" name="Group 2"/>
          <p:cNvGraphicFramePr>
            <a:graphicFrameLocks noGrp="1"/>
          </p:cNvGraphicFramePr>
          <p:nvPr/>
        </p:nvGraphicFramePr>
        <p:xfrm>
          <a:off x="457200" y="228600"/>
          <a:ext cx="8229600" cy="3489325"/>
        </p:xfrm>
        <a:graphic>
          <a:graphicData uri="http://schemas.openxmlformats.org/drawingml/2006/table">
            <a:tbl>
              <a:tblPr/>
              <a:tblGrid>
                <a:gridCol w="411163"/>
                <a:gridCol w="411162"/>
                <a:gridCol w="412750"/>
                <a:gridCol w="411163"/>
                <a:gridCol w="411162"/>
                <a:gridCol w="411163"/>
                <a:gridCol w="411162"/>
                <a:gridCol w="412750"/>
                <a:gridCol w="411163"/>
                <a:gridCol w="411162"/>
                <a:gridCol w="411163"/>
                <a:gridCol w="411162"/>
                <a:gridCol w="412750"/>
                <a:gridCol w="411163"/>
                <a:gridCol w="411162"/>
                <a:gridCol w="411163"/>
                <a:gridCol w="411162"/>
                <a:gridCol w="412750"/>
                <a:gridCol w="411163"/>
                <a:gridCol w="411162"/>
              </a:tblGrid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tue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wed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sat</a:t>
                      </a:r>
                    </a:p>
                  </a:txBody>
                  <a:tcPr marT="45731" marB="4573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sun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4075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4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5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</a:t>
                      </a:r>
                      <a:r>
                        <a:rPr kumimoji="0" lang="zh-CN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安息日</a:t>
                      </a: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6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7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</a:t>
                      </a:r>
                      <a:r>
                        <a:rPr kumimoji="0" lang="zh-CN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第七日安息日</a:t>
                      </a: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573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620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3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3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3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3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8187" name="Text Box 57"/>
          <p:cNvSpPr txBox="1">
            <a:spLocks noChangeArrowheads="1"/>
          </p:cNvSpPr>
          <p:nvPr/>
        </p:nvSpPr>
        <p:spPr bwMode="auto">
          <a:xfrm>
            <a:off x="2057400" y="1828800"/>
            <a:ext cx="1752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000" b="0">
                <a:latin typeface="Microsoft YaHei" pitchFamily="34" charset="-122"/>
              </a:rPr>
              <a:t>主安息在地里的第一天</a:t>
            </a:r>
            <a:endParaRPr lang="zh-CN" altLang="en-US" sz="2600" b="0">
              <a:latin typeface="Microsoft YaHei" pitchFamily="34" charset="-122"/>
            </a:endParaRPr>
          </a:p>
        </p:txBody>
      </p:sp>
      <p:sp>
        <p:nvSpPr>
          <p:cNvPr id="94272" name="Text Box 62"/>
          <p:cNvSpPr txBox="1">
            <a:spLocks noChangeArrowheads="1"/>
          </p:cNvSpPr>
          <p:nvPr/>
        </p:nvSpPr>
        <p:spPr bwMode="auto">
          <a:xfrm>
            <a:off x="4800600" y="1828800"/>
            <a:ext cx="45878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endParaRPr lang="en-US" altLang="en-US" b="0"/>
          </a:p>
        </p:txBody>
      </p:sp>
      <p:sp>
        <p:nvSpPr>
          <p:cNvPr id="48193" name="Text Box 65"/>
          <p:cNvSpPr txBox="1">
            <a:spLocks noChangeArrowheads="1"/>
          </p:cNvSpPr>
          <p:nvPr/>
        </p:nvSpPr>
        <p:spPr bwMode="auto">
          <a:xfrm>
            <a:off x="7010400" y="1752600"/>
            <a:ext cx="1676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b="0"/>
              <a:t>主开始显现</a:t>
            </a:r>
          </a:p>
          <a:p>
            <a:r>
              <a:rPr lang="en-US" altLang="zh-CN" sz="1600" b="0"/>
              <a:t>(</a:t>
            </a:r>
            <a:r>
              <a:rPr lang="en-US" altLang="zh-CN" sz="1600"/>
              <a:t>q1</a:t>
            </a:r>
            <a:r>
              <a:rPr lang="zh-CN" altLang="en-US" sz="1600"/>
              <a:t>起线</a:t>
            </a:r>
            <a:r>
              <a:rPr lang="en-US" altLang="zh-CN" sz="1600" b="0"/>
              <a:t>)</a:t>
            </a:r>
            <a:r>
              <a:rPr lang="zh-CN" altLang="en-US"/>
              <a:t>已经复活了</a:t>
            </a:r>
            <a:r>
              <a:rPr lang="en-US" altLang="zh-CN" sz="1400" b="0"/>
              <a:t>(</a:t>
            </a:r>
            <a:r>
              <a:rPr lang="zh-CN" altLang="en-US" sz="1400" b="0"/>
              <a:t>路</a:t>
            </a:r>
            <a:r>
              <a:rPr lang="en-US" altLang="zh-CN" sz="1400" b="0"/>
              <a:t>24:7,46)</a:t>
            </a:r>
            <a:endParaRPr lang="zh-CN" altLang="en-US" sz="1400" b="0"/>
          </a:p>
        </p:txBody>
      </p:sp>
      <p:sp>
        <p:nvSpPr>
          <p:cNvPr id="48194" name="Text Box 66"/>
          <p:cNvSpPr txBox="1">
            <a:spLocks noChangeArrowheads="1"/>
          </p:cNvSpPr>
          <p:nvPr/>
        </p:nvSpPr>
        <p:spPr bwMode="auto">
          <a:xfrm>
            <a:off x="5410200" y="1828800"/>
            <a:ext cx="1708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000" b="0"/>
              <a:t>主安息在地里</a:t>
            </a:r>
          </a:p>
          <a:p>
            <a:pPr algn="ctr"/>
            <a:r>
              <a:rPr lang="zh-CN" altLang="en-US" sz="2000" b="0"/>
              <a:t>的第三天</a:t>
            </a:r>
          </a:p>
        </p:txBody>
      </p:sp>
      <p:sp>
        <p:nvSpPr>
          <p:cNvPr id="48195" name="Text Box 67"/>
          <p:cNvSpPr txBox="1">
            <a:spLocks noChangeArrowheads="1"/>
          </p:cNvSpPr>
          <p:nvPr/>
        </p:nvSpPr>
        <p:spPr bwMode="auto">
          <a:xfrm>
            <a:off x="3733800" y="1828800"/>
            <a:ext cx="1752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000" b="0"/>
              <a:t>主安息在地里的第二天</a:t>
            </a:r>
          </a:p>
        </p:txBody>
      </p:sp>
      <p:sp>
        <p:nvSpPr>
          <p:cNvPr id="94276" name="Text Box 270"/>
          <p:cNvSpPr txBox="1">
            <a:spLocks noChangeArrowheads="1"/>
          </p:cNvSpPr>
          <p:nvPr/>
        </p:nvSpPr>
        <p:spPr bwMode="auto">
          <a:xfrm>
            <a:off x="1752600" y="4114800"/>
            <a:ext cx="5638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200"/>
              <a:t>旅程第二关健</a:t>
            </a:r>
            <a:r>
              <a:rPr lang="en-US" altLang="zh-CN" sz="3200"/>
              <a:t>: </a:t>
            </a:r>
            <a:r>
              <a:rPr lang="zh-CN" altLang="en-US" sz="3200"/>
              <a:t>受难与复活</a:t>
            </a:r>
          </a:p>
        </p:txBody>
      </p:sp>
      <p:sp>
        <p:nvSpPr>
          <p:cNvPr id="94277" name="Line 323"/>
          <p:cNvSpPr>
            <a:spLocks noChangeShapeType="1"/>
          </p:cNvSpPr>
          <p:nvPr/>
        </p:nvSpPr>
        <p:spPr bwMode="auto">
          <a:xfrm>
            <a:off x="1981200" y="228600"/>
            <a:ext cx="0" cy="5334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4278" name="Line 324"/>
          <p:cNvSpPr>
            <a:spLocks noChangeShapeType="1"/>
          </p:cNvSpPr>
          <p:nvPr/>
        </p:nvSpPr>
        <p:spPr bwMode="auto">
          <a:xfrm>
            <a:off x="6858000" y="228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4279" name="Line 325"/>
          <p:cNvSpPr>
            <a:spLocks noChangeShapeType="1"/>
          </p:cNvSpPr>
          <p:nvPr/>
        </p:nvSpPr>
        <p:spPr bwMode="auto">
          <a:xfrm>
            <a:off x="6934200" y="228600"/>
            <a:ext cx="0" cy="5334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96" name="Text Box 68"/>
          <p:cNvSpPr txBox="1">
            <a:spLocks noChangeArrowheads="1"/>
          </p:cNvSpPr>
          <p:nvPr/>
        </p:nvSpPr>
        <p:spPr bwMode="auto">
          <a:xfrm>
            <a:off x="533400" y="1752600"/>
            <a:ext cx="15557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b="0"/>
              <a:t>晚上最后晚餐</a:t>
            </a:r>
          </a:p>
          <a:p>
            <a:r>
              <a:rPr lang="zh-CN" altLang="en-US" b="0"/>
              <a:t>半夜被捕受审</a:t>
            </a:r>
          </a:p>
          <a:p>
            <a:r>
              <a:rPr lang="zh-CN" altLang="en-US" b="0"/>
              <a:t>日间受难埋葬</a:t>
            </a:r>
          </a:p>
        </p:txBody>
      </p:sp>
      <p:sp>
        <p:nvSpPr>
          <p:cNvPr id="94281" name="Text Box 197"/>
          <p:cNvSpPr txBox="1">
            <a:spLocks noChangeArrowheads="1"/>
          </p:cNvSpPr>
          <p:nvPr/>
        </p:nvSpPr>
        <p:spPr bwMode="auto">
          <a:xfrm>
            <a:off x="6308725" y="3013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en-US" sz="2400" b="0"/>
          </a:p>
        </p:txBody>
      </p:sp>
      <p:sp>
        <p:nvSpPr>
          <p:cNvPr id="94282" name="Text Box 198"/>
          <p:cNvSpPr txBox="1">
            <a:spLocks noChangeArrowheads="1"/>
          </p:cNvSpPr>
          <p:nvPr/>
        </p:nvSpPr>
        <p:spPr bwMode="auto">
          <a:xfrm>
            <a:off x="7070725" y="4384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en-US" sz="2400" b="0"/>
          </a:p>
        </p:txBody>
      </p:sp>
      <p:sp>
        <p:nvSpPr>
          <p:cNvPr id="15559" name="Text Box 199"/>
          <p:cNvSpPr txBox="1">
            <a:spLocks noChangeArrowheads="1"/>
          </p:cNvSpPr>
          <p:nvPr/>
        </p:nvSpPr>
        <p:spPr bwMode="auto">
          <a:xfrm>
            <a:off x="7035800" y="3048000"/>
            <a:ext cx="1708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000">
                <a:solidFill>
                  <a:srgbClr val="000000"/>
                </a:solidFill>
              </a:rPr>
              <a:t>妇女去墓地</a:t>
            </a:r>
            <a:r>
              <a:rPr lang="en-US" altLang="zh-CN" sz="2000">
                <a:solidFill>
                  <a:srgbClr val="000000"/>
                </a:solidFill>
              </a:rPr>
              <a:t>…</a:t>
            </a:r>
          </a:p>
          <a:p>
            <a:pPr algn="ctr"/>
            <a:r>
              <a:rPr lang="zh-CN" altLang="en-US" sz="2000">
                <a:solidFill>
                  <a:srgbClr val="000000"/>
                </a:solidFill>
              </a:rPr>
              <a:t>遇见复活主</a:t>
            </a:r>
          </a:p>
        </p:txBody>
      </p:sp>
      <p:sp>
        <p:nvSpPr>
          <p:cNvPr id="15560" name="Text Box 200"/>
          <p:cNvSpPr txBox="1">
            <a:spLocks noChangeArrowheads="1"/>
          </p:cNvSpPr>
          <p:nvPr/>
        </p:nvSpPr>
        <p:spPr bwMode="auto">
          <a:xfrm>
            <a:off x="5486400" y="3048000"/>
            <a:ext cx="145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rgbClr val="000000"/>
                </a:solidFill>
              </a:rPr>
              <a:t>妇女守安息</a:t>
            </a:r>
          </a:p>
        </p:txBody>
      </p:sp>
      <p:sp>
        <p:nvSpPr>
          <p:cNvPr id="15561" name="Text Box 201"/>
          <p:cNvSpPr txBox="1">
            <a:spLocks noChangeArrowheads="1"/>
          </p:cNvSpPr>
          <p:nvPr/>
        </p:nvSpPr>
        <p:spPr bwMode="auto">
          <a:xfrm>
            <a:off x="3886200" y="3048000"/>
            <a:ext cx="1454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000">
                <a:solidFill>
                  <a:srgbClr val="000000"/>
                </a:solidFill>
              </a:rPr>
              <a:t>妇女买香膏</a:t>
            </a:r>
          </a:p>
          <a:p>
            <a:pPr algn="ctr"/>
            <a:r>
              <a:rPr lang="zh-CN" altLang="en-US" sz="2000">
                <a:solidFill>
                  <a:srgbClr val="000000"/>
                </a:solidFill>
              </a:rPr>
              <a:t>要去膏主</a:t>
            </a:r>
          </a:p>
        </p:txBody>
      </p:sp>
      <p:sp>
        <p:nvSpPr>
          <p:cNvPr id="15562" name="Text Box 202"/>
          <p:cNvSpPr txBox="1">
            <a:spLocks noChangeArrowheads="1"/>
          </p:cNvSpPr>
          <p:nvPr/>
        </p:nvSpPr>
        <p:spPr bwMode="auto">
          <a:xfrm>
            <a:off x="2209800" y="3048000"/>
            <a:ext cx="145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rgbClr val="000000"/>
                </a:solidFill>
              </a:rPr>
              <a:t>妇女守安息</a:t>
            </a:r>
          </a:p>
        </p:txBody>
      </p:sp>
      <p:sp>
        <p:nvSpPr>
          <p:cNvPr id="94287" name="Text Box 80"/>
          <p:cNvSpPr txBox="1">
            <a:spLocks noChangeArrowheads="1"/>
          </p:cNvSpPr>
          <p:nvPr/>
        </p:nvSpPr>
        <p:spPr bwMode="auto">
          <a:xfrm>
            <a:off x="822325" y="5040313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en-US" sz="1400" b="0"/>
          </a:p>
        </p:txBody>
      </p:sp>
      <p:sp>
        <p:nvSpPr>
          <p:cNvPr id="22609" name="Text Box 81"/>
          <p:cNvSpPr txBox="1">
            <a:spLocks noChangeArrowheads="1"/>
          </p:cNvSpPr>
          <p:nvPr/>
        </p:nvSpPr>
        <p:spPr bwMode="auto">
          <a:xfrm>
            <a:off x="533400" y="3048000"/>
            <a:ext cx="1454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000">
                <a:solidFill>
                  <a:srgbClr val="000000"/>
                </a:solidFill>
              </a:rPr>
              <a:t>妇女守望到</a:t>
            </a:r>
          </a:p>
          <a:p>
            <a:pPr algn="ctr"/>
            <a:r>
              <a:rPr lang="zh-CN" altLang="en-US" sz="2000">
                <a:solidFill>
                  <a:srgbClr val="000000"/>
                </a:solidFill>
              </a:rPr>
              <a:t>安葬</a:t>
            </a:r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22610" name="Text Box 82"/>
          <p:cNvSpPr txBox="1">
            <a:spLocks noChangeArrowheads="1"/>
          </p:cNvSpPr>
          <p:nvPr/>
        </p:nvSpPr>
        <p:spPr bwMode="auto">
          <a:xfrm>
            <a:off x="7391400" y="1295400"/>
            <a:ext cx="1250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rgbClr val="000000"/>
                </a:solidFill>
              </a:rPr>
              <a:t>周        日</a:t>
            </a:r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22611" name="Text Box 83"/>
          <p:cNvSpPr txBox="1">
            <a:spLocks noChangeArrowheads="1"/>
          </p:cNvSpPr>
          <p:nvPr/>
        </p:nvSpPr>
        <p:spPr bwMode="auto">
          <a:xfrm>
            <a:off x="5791200" y="1295400"/>
            <a:ext cx="1250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rgbClr val="000000"/>
                </a:solidFill>
              </a:rPr>
              <a:t>周        六</a:t>
            </a:r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22612" name="Text Box 84"/>
          <p:cNvSpPr txBox="1">
            <a:spLocks noChangeArrowheads="1"/>
          </p:cNvSpPr>
          <p:nvPr/>
        </p:nvSpPr>
        <p:spPr bwMode="auto">
          <a:xfrm>
            <a:off x="4191000" y="1295400"/>
            <a:ext cx="1250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rgbClr val="000000"/>
                </a:solidFill>
              </a:rPr>
              <a:t>周        五</a:t>
            </a:r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22613" name="Text Box 85"/>
          <p:cNvSpPr txBox="1">
            <a:spLocks noChangeArrowheads="1"/>
          </p:cNvSpPr>
          <p:nvPr/>
        </p:nvSpPr>
        <p:spPr bwMode="auto">
          <a:xfrm>
            <a:off x="2514600" y="1295400"/>
            <a:ext cx="1250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rgbClr val="000000"/>
                </a:solidFill>
              </a:rPr>
              <a:t>周        四</a:t>
            </a:r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22614" name="Text Box 86"/>
          <p:cNvSpPr txBox="1">
            <a:spLocks noChangeArrowheads="1"/>
          </p:cNvSpPr>
          <p:nvPr/>
        </p:nvSpPr>
        <p:spPr bwMode="auto">
          <a:xfrm>
            <a:off x="838200" y="1295400"/>
            <a:ext cx="1250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rgbClr val="000000"/>
                </a:solidFill>
              </a:rPr>
              <a:t>周        三</a:t>
            </a:r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22615" name="AutoShape 87"/>
          <p:cNvSpPr>
            <a:spLocks noChangeArrowheads="1"/>
          </p:cNvSpPr>
          <p:nvPr/>
        </p:nvSpPr>
        <p:spPr bwMode="auto">
          <a:xfrm>
            <a:off x="5791200" y="533400"/>
            <a:ext cx="1676400" cy="152400"/>
          </a:xfrm>
          <a:prstGeom prst="leftRightArrow">
            <a:avLst>
              <a:gd name="adj1" fmla="val 50000"/>
              <a:gd name="adj2" fmla="val 220000"/>
            </a:avLst>
          </a:prstGeom>
          <a:solidFill>
            <a:schemeClr val="accent1">
              <a:alpha val="4392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/>
          </a:p>
        </p:txBody>
      </p:sp>
      <p:sp>
        <p:nvSpPr>
          <p:cNvPr id="22616" name="AutoShape 88"/>
          <p:cNvSpPr>
            <a:spLocks noChangeArrowheads="1"/>
          </p:cNvSpPr>
          <p:nvPr/>
        </p:nvSpPr>
        <p:spPr bwMode="auto">
          <a:xfrm>
            <a:off x="4191000" y="609600"/>
            <a:ext cx="1600200" cy="152400"/>
          </a:xfrm>
          <a:prstGeom prst="leftRightArrow">
            <a:avLst>
              <a:gd name="adj1" fmla="val 50000"/>
              <a:gd name="adj2" fmla="val 210000"/>
            </a:avLst>
          </a:prstGeom>
          <a:solidFill>
            <a:schemeClr val="accent1">
              <a:alpha val="45882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/>
          </a:p>
        </p:txBody>
      </p:sp>
      <p:sp>
        <p:nvSpPr>
          <p:cNvPr id="22617" name="AutoShape 89"/>
          <p:cNvSpPr>
            <a:spLocks noChangeArrowheads="1"/>
          </p:cNvSpPr>
          <p:nvPr/>
        </p:nvSpPr>
        <p:spPr bwMode="auto">
          <a:xfrm>
            <a:off x="2514600" y="609600"/>
            <a:ext cx="1676400" cy="152400"/>
          </a:xfrm>
          <a:prstGeom prst="leftRightArrow">
            <a:avLst>
              <a:gd name="adj1" fmla="val 50000"/>
              <a:gd name="adj2" fmla="val 220000"/>
            </a:avLst>
          </a:prstGeom>
          <a:solidFill>
            <a:schemeClr val="accent1">
              <a:alpha val="4392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/>
          </a:p>
        </p:txBody>
      </p:sp>
      <p:sp>
        <p:nvSpPr>
          <p:cNvPr id="22618" name="AutoShape 90"/>
          <p:cNvSpPr>
            <a:spLocks noChangeArrowheads="1"/>
          </p:cNvSpPr>
          <p:nvPr/>
        </p:nvSpPr>
        <p:spPr bwMode="auto">
          <a:xfrm>
            <a:off x="838200" y="609600"/>
            <a:ext cx="1676400" cy="152400"/>
          </a:xfrm>
          <a:prstGeom prst="leftRightArrow">
            <a:avLst>
              <a:gd name="adj1" fmla="val 50000"/>
              <a:gd name="adj2" fmla="val 220000"/>
            </a:avLst>
          </a:prstGeom>
          <a:solidFill>
            <a:schemeClr val="accent1">
              <a:alpha val="4392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/>
          </a:p>
        </p:txBody>
      </p:sp>
      <p:sp>
        <p:nvSpPr>
          <p:cNvPr id="22619" name="AutoShape 91"/>
          <p:cNvSpPr>
            <a:spLocks noChangeArrowheads="1"/>
          </p:cNvSpPr>
          <p:nvPr/>
        </p:nvSpPr>
        <p:spPr bwMode="auto">
          <a:xfrm>
            <a:off x="7467600" y="609600"/>
            <a:ext cx="1219200" cy="152400"/>
          </a:xfrm>
          <a:prstGeom prst="leftArrow">
            <a:avLst>
              <a:gd name="adj1" fmla="val 50000"/>
              <a:gd name="adj2" fmla="val 200000"/>
            </a:avLst>
          </a:prstGeom>
          <a:solidFill>
            <a:schemeClr val="accent1">
              <a:alpha val="45882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/>
          </a:p>
        </p:txBody>
      </p:sp>
      <p:sp>
        <p:nvSpPr>
          <p:cNvPr id="94300" name="Text Box 92"/>
          <p:cNvSpPr txBox="1">
            <a:spLocks noChangeArrowheads="1"/>
          </p:cNvSpPr>
          <p:nvPr/>
        </p:nvSpPr>
        <p:spPr bwMode="auto">
          <a:xfrm>
            <a:off x="381000" y="4953000"/>
            <a:ext cx="8407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/>
              <a:t>探墓的妇女与看守坟墓的兵</a:t>
            </a:r>
            <a:r>
              <a:rPr lang="en-US" altLang="zh-CN" sz="2000"/>
              <a:t>,</a:t>
            </a:r>
            <a:r>
              <a:rPr lang="zh-CN" altLang="en-US" sz="2000"/>
              <a:t>共同见证</a:t>
            </a:r>
            <a:r>
              <a:rPr lang="en-US" altLang="zh-CN" sz="2000"/>
              <a:t>,</a:t>
            </a:r>
            <a:r>
              <a:rPr lang="zh-CN" altLang="en-US" sz="2000"/>
              <a:t>埋葬耶稣的坟墓</a:t>
            </a:r>
            <a:r>
              <a:rPr lang="en-US" altLang="zh-CN" sz="2000"/>
              <a:t>,</a:t>
            </a:r>
            <a:r>
              <a:rPr lang="zh-CN" altLang="en-US" sz="2000"/>
              <a:t>完完整整</a:t>
            </a:r>
            <a:r>
              <a:rPr lang="en-US" altLang="zh-CN" sz="2000"/>
              <a:t>,</a:t>
            </a:r>
            <a:r>
              <a:rPr lang="zh-CN" altLang="en-US" sz="2000"/>
              <a:t>严严实实</a:t>
            </a:r>
            <a:r>
              <a:rPr lang="en-US" altLang="zh-CN" sz="2000"/>
              <a:t>,</a:t>
            </a:r>
          </a:p>
          <a:p>
            <a:r>
              <a:rPr lang="zh-CN" altLang="en-US" sz="2000"/>
              <a:t>持续封锁了</a:t>
            </a:r>
            <a:r>
              <a:rPr lang="en-US" altLang="zh-CN" sz="2000"/>
              <a:t>, </a:t>
            </a:r>
            <a:r>
              <a:rPr lang="zh-CN" altLang="en-US" sz="2000"/>
              <a:t>三天四夜</a:t>
            </a:r>
            <a:r>
              <a:rPr lang="en-US" altLang="zh-CN" sz="2000"/>
              <a:t>, </a:t>
            </a:r>
            <a:r>
              <a:rPr lang="zh-CN" altLang="en-US" sz="2000"/>
              <a:t>七日的第一日</a:t>
            </a:r>
            <a:r>
              <a:rPr lang="en-US" altLang="zh-CN" sz="2000"/>
              <a:t>, </a:t>
            </a:r>
            <a:r>
              <a:rPr lang="zh-CN" altLang="en-US" sz="2000"/>
              <a:t>天使打开坟墓之前耶稣已经复活了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22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2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22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22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87" grpId="0"/>
      <p:bldP spid="48193" grpId="0"/>
      <p:bldP spid="48194" grpId="0"/>
      <p:bldP spid="48195" grpId="0"/>
      <p:bldP spid="48196" grpId="0"/>
      <p:bldP spid="15560" grpId="0"/>
      <p:bldP spid="15561" grpId="0"/>
      <p:bldP spid="15562" grpId="0"/>
      <p:bldP spid="22609" grpId="0"/>
      <p:bldP spid="22610" grpId="0"/>
      <p:bldP spid="22611" grpId="0"/>
      <p:bldP spid="22612" grpId="0"/>
      <p:bldP spid="22613" grpId="0"/>
      <p:bldP spid="22614" grpId="0"/>
      <p:bldP spid="22615" grpId="0" animBg="1"/>
      <p:bldP spid="22615" grpId="1" animBg="1"/>
      <p:bldP spid="22615" grpId="2" animBg="1"/>
      <p:bldP spid="22616" grpId="0" animBg="1"/>
      <p:bldP spid="22616" grpId="1" animBg="1"/>
      <p:bldP spid="22616" grpId="2" animBg="1"/>
      <p:bldP spid="22617" grpId="0" animBg="1"/>
      <p:bldP spid="22617" grpId="1" animBg="1"/>
      <p:bldP spid="22617" grpId="2" animBg="1"/>
      <p:bldP spid="22618" grpId="0" animBg="1"/>
      <p:bldP spid="22618" grpId="1" animBg="1"/>
      <p:bldP spid="22618" grpId="2" animBg="1"/>
      <p:bldP spid="22619" grpId="0" animBg="1"/>
      <p:bldP spid="22619" grpId="1" animBg="1"/>
      <p:bldP spid="22619" grpId="2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3970" name="Group 2"/>
          <p:cNvGraphicFramePr>
            <a:graphicFrameLocks noGrp="1"/>
          </p:cNvGraphicFramePr>
          <p:nvPr/>
        </p:nvGraphicFramePr>
        <p:xfrm>
          <a:off x="457200" y="228600"/>
          <a:ext cx="8229600" cy="2668588"/>
        </p:xfrm>
        <a:graphic>
          <a:graphicData uri="http://schemas.openxmlformats.org/drawingml/2006/table">
            <a:tbl>
              <a:tblPr/>
              <a:tblGrid>
                <a:gridCol w="411163"/>
                <a:gridCol w="411162"/>
                <a:gridCol w="412750"/>
                <a:gridCol w="411163"/>
                <a:gridCol w="411162"/>
                <a:gridCol w="411163"/>
                <a:gridCol w="411162"/>
                <a:gridCol w="412750"/>
                <a:gridCol w="411163"/>
                <a:gridCol w="411162"/>
                <a:gridCol w="411163"/>
                <a:gridCol w="411162"/>
                <a:gridCol w="412750"/>
                <a:gridCol w="411163"/>
                <a:gridCol w="411162"/>
                <a:gridCol w="411163"/>
                <a:gridCol w="411162"/>
                <a:gridCol w="412750"/>
                <a:gridCol w="411163"/>
                <a:gridCol w="411162"/>
              </a:tblGrid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tue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wed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sat</a:t>
                      </a:r>
                    </a:p>
                  </a:txBody>
                  <a:tcPr marT="45731" marB="4573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sun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854075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4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周        三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5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</a:t>
                      </a: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安息日</a:t>
                      </a: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周        四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6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周        五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7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 (</a:t>
                      </a:r>
                      <a:r>
                        <a:rPr kumimoji="0" lang="zh-CN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安息日</a:t>
                      </a: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周        六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周        日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5888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8187" name="Text Box 57"/>
          <p:cNvSpPr txBox="1">
            <a:spLocks noChangeArrowheads="1"/>
          </p:cNvSpPr>
          <p:nvPr/>
        </p:nvSpPr>
        <p:spPr bwMode="auto">
          <a:xfrm>
            <a:off x="1981200" y="1752600"/>
            <a:ext cx="1828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000" b="0">
                <a:latin typeface="Microsoft YaHei" pitchFamily="34" charset="-122"/>
              </a:rPr>
              <a:t>主安息在地里</a:t>
            </a:r>
          </a:p>
          <a:p>
            <a:pPr algn="ctr"/>
            <a:r>
              <a:rPr lang="zh-CN" altLang="en-US" sz="2000" b="0">
                <a:latin typeface="Microsoft YaHei" pitchFamily="34" charset="-122"/>
              </a:rPr>
              <a:t>第一日</a:t>
            </a:r>
            <a:endParaRPr lang="zh-CN" altLang="en-US" sz="2600" b="0">
              <a:latin typeface="Microsoft YaHei" pitchFamily="34" charset="-122"/>
            </a:endParaRPr>
          </a:p>
        </p:txBody>
      </p:sp>
      <p:sp>
        <p:nvSpPr>
          <p:cNvPr id="107579" name="Text Box 62"/>
          <p:cNvSpPr txBox="1">
            <a:spLocks noChangeArrowheads="1"/>
          </p:cNvSpPr>
          <p:nvPr/>
        </p:nvSpPr>
        <p:spPr bwMode="auto">
          <a:xfrm>
            <a:off x="4800600" y="1828800"/>
            <a:ext cx="45878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endParaRPr lang="en-US" altLang="en-US" b="0"/>
          </a:p>
        </p:txBody>
      </p:sp>
      <p:sp>
        <p:nvSpPr>
          <p:cNvPr id="48193" name="Text Box 65"/>
          <p:cNvSpPr txBox="1">
            <a:spLocks noChangeArrowheads="1"/>
          </p:cNvSpPr>
          <p:nvPr/>
        </p:nvSpPr>
        <p:spPr bwMode="auto">
          <a:xfrm>
            <a:off x="7010400" y="1676400"/>
            <a:ext cx="1752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b="0"/>
              <a:t>主开始显现</a:t>
            </a:r>
          </a:p>
          <a:p>
            <a:r>
              <a:rPr lang="en-US" altLang="zh-CN" sz="1600" b="0"/>
              <a:t>(</a:t>
            </a:r>
            <a:r>
              <a:rPr lang="en-US" altLang="zh-CN" sz="1600"/>
              <a:t>q1</a:t>
            </a:r>
            <a:r>
              <a:rPr lang="zh-CN" altLang="en-US" sz="1600"/>
              <a:t>起线</a:t>
            </a:r>
            <a:r>
              <a:rPr lang="en-US" altLang="zh-CN" sz="1600" b="0"/>
              <a:t>)</a:t>
            </a:r>
            <a:r>
              <a:rPr lang="zh-CN" altLang="en-US"/>
              <a:t>已经复活了</a:t>
            </a:r>
            <a:r>
              <a:rPr lang="en-US" altLang="zh-CN" sz="1400" b="0"/>
              <a:t>(</a:t>
            </a:r>
            <a:r>
              <a:rPr lang="zh-CN" altLang="en-US" sz="1400" b="0"/>
              <a:t>路</a:t>
            </a:r>
            <a:r>
              <a:rPr lang="en-US" altLang="zh-CN" sz="1400" b="0"/>
              <a:t>24:7,46)</a:t>
            </a:r>
          </a:p>
        </p:txBody>
      </p:sp>
      <p:sp>
        <p:nvSpPr>
          <p:cNvPr id="48194" name="Text Box 66"/>
          <p:cNvSpPr txBox="1">
            <a:spLocks noChangeArrowheads="1"/>
          </p:cNvSpPr>
          <p:nvPr/>
        </p:nvSpPr>
        <p:spPr bwMode="auto">
          <a:xfrm>
            <a:off x="5410200" y="1752600"/>
            <a:ext cx="1708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000" b="0"/>
              <a:t>主安息在地里</a:t>
            </a:r>
          </a:p>
          <a:p>
            <a:pPr algn="ctr"/>
            <a:r>
              <a:rPr lang="zh-CN" altLang="en-US" sz="2000" b="0"/>
              <a:t>第三日</a:t>
            </a:r>
          </a:p>
        </p:txBody>
      </p:sp>
      <p:sp>
        <p:nvSpPr>
          <p:cNvPr id="48195" name="Text Box 67"/>
          <p:cNvSpPr txBox="1">
            <a:spLocks noChangeArrowheads="1"/>
          </p:cNvSpPr>
          <p:nvPr/>
        </p:nvSpPr>
        <p:spPr bwMode="auto">
          <a:xfrm>
            <a:off x="3733800" y="1752600"/>
            <a:ext cx="1708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000" b="0"/>
              <a:t>主安息在地里</a:t>
            </a:r>
          </a:p>
          <a:p>
            <a:pPr algn="ctr"/>
            <a:r>
              <a:rPr lang="zh-CN" altLang="en-US" sz="2000" b="0"/>
              <a:t>第二日</a:t>
            </a:r>
          </a:p>
        </p:txBody>
      </p:sp>
      <p:sp>
        <p:nvSpPr>
          <p:cNvPr id="48196" name="Text Box 68"/>
          <p:cNvSpPr txBox="1">
            <a:spLocks noChangeArrowheads="1"/>
          </p:cNvSpPr>
          <p:nvPr/>
        </p:nvSpPr>
        <p:spPr bwMode="auto">
          <a:xfrm>
            <a:off x="533400" y="1676400"/>
            <a:ext cx="15557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b="0"/>
              <a:t>晚上最后晚餐</a:t>
            </a:r>
          </a:p>
          <a:p>
            <a:r>
              <a:rPr lang="zh-CN" altLang="en-US" b="0"/>
              <a:t>半夜被捕受审</a:t>
            </a:r>
          </a:p>
          <a:p>
            <a:r>
              <a:rPr lang="zh-CN" altLang="en-US" b="0"/>
              <a:t>日间受难埋葬</a:t>
            </a:r>
          </a:p>
        </p:txBody>
      </p:sp>
      <p:sp>
        <p:nvSpPr>
          <p:cNvPr id="48451" name="Line 323"/>
          <p:cNvSpPr>
            <a:spLocks noChangeShapeType="1"/>
          </p:cNvSpPr>
          <p:nvPr/>
        </p:nvSpPr>
        <p:spPr bwMode="auto">
          <a:xfrm>
            <a:off x="1981200" y="228600"/>
            <a:ext cx="0" cy="5334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585" name="Line 324"/>
          <p:cNvSpPr>
            <a:spLocks noChangeShapeType="1"/>
          </p:cNvSpPr>
          <p:nvPr/>
        </p:nvSpPr>
        <p:spPr bwMode="auto">
          <a:xfrm>
            <a:off x="6858000" y="228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453" name="Line 325"/>
          <p:cNvSpPr>
            <a:spLocks noChangeShapeType="1"/>
          </p:cNvSpPr>
          <p:nvPr/>
        </p:nvSpPr>
        <p:spPr bwMode="auto">
          <a:xfrm>
            <a:off x="6934200" y="228600"/>
            <a:ext cx="0" cy="5334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10" name="Text Box 150"/>
          <p:cNvSpPr txBox="1">
            <a:spLocks noChangeArrowheads="1"/>
          </p:cNvSpPr>
          <p:nvPr/>
        </p:nvSpPr>
        <p:spPr bwMode="auto">
          <a:xfrm>
            <a:off x="152400" y="2971800"/>
            <a:ext cx="8767763" cy="31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300" b="0"/>
              <a:t>主受难与主复活的时机</a:t>
            </a:r>
            <a:r>
              <a:rPr lang="en-US" altLang="zh-CN" sz="2300" b="0"/>
              <a:t>, </a:t>
            </a:r>
            <a:r>
              <a:rPr lang="zh-CN" altLang="en-US" sz="2300" b="0"/>
              <a:t>在下列三种情形</a:t>
            </a:r>
            <a:r>
              <a:rPr lang="en-US" altLang="zh-CN" sz="2300" b="0"/>
              <a:t>,</a:t>
            </a:r>
            <a:r>
              <a:rPr lang="zh-CN" altLang="en-US" sz="2300" b="0"/>
              <a:t>不符合新约的记载</a:t>
            </a:r>
          </a:p>
          <a:p>
            <a:r>
              <a:rPr lang="zh-CN" altLang="en-US" sz="2300" b="0"/>
              <a:t>周五受难</a:t>
            </a:r>
            <a:r>
              <a:rPr lang="en-US" altLang="zh-CN" sz="2300" b="0"/>
              <a:t>, </a:t>
            </a:r>
            <a:r>
              <a:rPr lang="zh-CN" altLang="en-US" sz="2300" b="0"/>
              <a:t>周日复活</a:t>
            </a:r>
            <a:r>
              <a:rPr lang="en-US" altLang="zh-CN" sz="2300" b="0"/>
              <a:t>, </a:t>
            </a:r>
            <a:r>
              <a:rPr lang="zh-CN" altLang="en-US" sz="2300" b="0"/>
              <a:t>不足三日三夜</a:t>
            </a:r>
            <a:endParaRPr lang="en-US" altLang="zh-CN" sz="2300" b="0"/>
          </a:p>
          <a:p>
            <a:r>
              <a:rPr lang="zh-CN" altLang="en-US" sz="2300" b="0"/>
              <a:t>周四受难</a:t>
            </a:r>
            <a:r>
              <a:rPr lang="en-US" altLang="zh-CN" sz="2300" b="0"/>
              <a:t>,</a:t>
            </a:r>
            <a:r>
              <a:rPr lang="zh-CN" altLang="en-US" sz="2300" b="0"/>
              <a:t>周日下午复活</a:t>
            </a:r>
            <a:r>
              <a:rPr lang="en-US" altLang="zh-CN" sz="2300" b="0"/>
              <a:t>,</a:t>
            </a:r>
            <a:r>
              <a:rPr lang="zh-CN" altLang="en-US" sz="2300" b="0"/>
              <a:t>有三日三夜</a:t>
            </a:r>
            <a:r>
              <a:rPr lang="en-US" altLang="zh-CN" sz="2300" b="0"/>
              <a:t>, </a:t>
            </a:r>
            <a:r>
              <a:rPr lang="zh-CN" altLang="en-US" sz="2300" b="0"/>
              <a:t>卻不会在周日清晨显现</a:t>
            </a:r>
          </a:p>
          <a:p>
            <a:r>
              <a:rPr lang="zh-CN" altLang="en-US" sz="2300" b="0"/>
              <a:t>周三受难</a:t>
            </a:r>
            <a:r>
              <a:rPr lang="en-US" altLang="zh-CN" sz="2300" b="0"/>
              <a:t>, </a:t>
            </a:r>
            <a:r>
              <a:rPr lang="zh-CN" altLang="en-US" sz="2300" b="0"/>
              <a:t>周日清晨复活</a:t>
            </a:r>
            <a:r>
              <a:rPr lang="en-US" altLang="zh-CN" sz="2300" b="0"/>
              <a:t>, </a:t>
            </a:r>
            <a:r>
              <a:rPr lang="zh-CN" altLang="en-US" sz="2300" b="0"/>
              <a:t>已见到</a:t>
            </a:r>
            <a:r>
              <a:rPr lang="en-US" altLang="zh-CN" sz="2300" b="0"/>
              <a:t>4</a:t>
            </a:r>
            <a:r>
              <a:rPr lang="zh-CN" altLang="en-US" sz="2300" b="0"/>
              <a:t>次月亮和</a:t>
            </a:r>
            <a:r>
              <a:rPr lang="en-US" altLang="zh-CN" sz="2300" b="0"/>
              <a:t>4</a:t>
            </a:r>
            <a:r>
              <a:rPr lang="zh-CN" altLang="en-US" sz="2300" b="0"/>
              <a:t>次太阳</a:t>
            </a:r>
            <a:r>
              <a:rPr lang="en-US" altLang="zh-CN" sz="2300" b="0"/>
              <a:t>, </a:t>
            </a:r>
            <a:r>
              <a:rPr lang="zh-CN" altLang="en-US" sz="2300" b="0"/>
              <a:t>而非第三天</a:t>
            </a:r>
          </a:p>
          <a:p>
            <a:endParaRPr lang="zh-CN" altLang="en-US" sz="1400" b="0"/>
          </a:p>
          <a:p>
            <a:r>
              <a:rPr lang="zh-CN" altLang="en-US" sz="2300">
                <a:solidFill>
                  <a:srgbClr val="0033CC"/>
                </a:solidFill>
              </a:rPr>
              <a:t>唯一符合的时机</a:t>
            </a:r>
            <a:r>
              <a:rPr lang="en-US" altLang="zh-CN" sz="2300">
                <a:solidFill>
                  <a:srgbClr val="0033CC"/>
                </a:solidFill>
              </a:rPr>
              <a:t>:</a:t>
            </a:r>
          </a:p>
          <a:p>
            <a:r>
              <a:rPr lang="zh-CN" altLang="en-US" sz="2300">
                <a:solidFill>
                  <a:srgbClr val="0033CC"/>
                </a:solidFill>
              </a:rPr>
              <a:t>周三受难</a:t>
            </a:r>
            <a:r>
              <a:rPr lang="en-US" altLang="zh-CN" sz="2300">
                <a:solidFill>
                  <a:srgbClr val="0033CC"/>
                </a:solidFill>
              </a:rPr>
              <a:t>, </a:t>
            </a:r>
            <a:r>
              <a:rPr lang="zh-CN" altLang="en-US" sz="2300">
                <a:solidFill>
                  <a:srgbClr val="0033CC"/>
                </a:solidFill>
              </a:rPr>
              <a:t>周六下午换日</a:t>
            </a:r>
            <a:r>
              <a:rPr lang="en-US" altLang="zh-CN" sz="2300">
                <a:solidFill>
                  <a:srgbClr val="0033CC"/>
                </a:solidFill>
              </a:rPr>
              <a:t>(</a:t>
            </a:r>
            <a:r>
              <a:rPr lang="zh-CN" altLang="en-US" sz="2300"/>
              <a:t>粗黑线</a:t>
            </a:r>
            <a:r>
              <a:rPr lang="en-US" altLang="zh-CN" sz="2300">
                <a:solidFill>
                  <a:srgbClr val="0033CC"/>
                </a:solidFill>
              </a:rPr>
              <a:t>)</a:t>
            </a:r>
            <a:r>
              <a:rPr lang="zh-CN" altLang="en-US" sz="2300">
                <a:solidFill>
                  <a:srgbClr val="0033CC"/>
                </a:solidFill>
              </a:rPr>
              <a:t>上</a:t>
            </a:r>
            <a:r>
              <a:rPr lang="en-US" altLang="zh-CN" sz="2300">
                <a:solidFill>
                  <a:srgbClr val="0033CC"/>
                </a:solidFill>
              </a:rPr>
              <a:t>,</a:t>
            </a:r>
            <a:r>
              <a:rPr lang="zh-CN" altLang="en-US" sz="2300">
                <a:solidFill>
                  <a:srgbClr val="0033CC"/>
                </a:solidFill>
              </a:rPr>
              <a:t>或者换日</a:t>
            </a:r>
            <a:r>
              <a:rPr lang="en-US" altLang="zh-CN" sz="2300"/>
              <a:t>(</a:t>
            </a:r>
            <a:r>
              <a:rPr lang="zh-CN" altLang="en-US" sz="2300"/>
              <a:t>粗黑线</a:t>
            </a:r>
            <a:r>
              <a:rPr lang="en-US" altLang="zh-CN" sz="2300"/>
              <a:t>)</a:t>
            </a:r>
            <a:r>
              <a:rPr lang="zh-CN" altLang="en-US" sz="2300">
                <a:solidFill>
                  <a:srgbClr val="0033CC"/>
                </a:solidFill>
              </a:rPr>
              <a:t>之前复活</a:t>
            </a:r>
            <a:endParaRPr lang="en-US" altLang="zh-CN" sz="2300">
              <a:solidFill>
                <a:srgbClr val="0033CC"/>
              </a:solidFill>
            </a:endParaRPr>
          </a:p>
          <a:p>
            <a:r>
              <a:rPr lang="zh-CN" altLang="en-US" sz="2300">
                <a:solidFill>
                  <a:srgbClr val="0033CC"/>
                </a:solidFill>
              </a:rPr>
              <a:t>是三日内</a:t>
            </a:r>
            <a:r>
              <a:rPr lang="en-US" altLang="zh-CN" sz="1600">
                <a:solidFill>
                  <a:srgbClr val="0033CC"/>
                </a:solidFill>
              </a:rPr>
              <a:t>(</a:t>
            </a:r>
            <a:r>
              <a:rPr lang="zh-CN" altLang="en-US" sz="1600">
                <a:solidFill>
                  <a:srgbClr val="0033CC"/>
                </a:solidFill>
              </a:rPr>
              <a:t>换日</a:t>
            </a:r>
            <a:r>
              <a:rPr lang="en-US" altLang="zh-CN" sz="1600">
                <a:solidFill>
                  <a:srgbClr val="0033CC"/>
                </a:solidFill>
              </a:rPr>
              <a:t>), </a:t>
            </a:r>
            <a:r>
              <a:rPr lang="zh-CN" altLang="en-US" sz="2300">
                <a:solidFill>
                  <a:srgbClr val="0033CC"/>
                </a:solidFill>
              </a:rPr>
              <a:t>也是第三天</a:t>
            </a:r>
            <a:r>
              <a:rPr lang="en-US" altLang="zh-CN" sz="1600">
                <a:solidFill>
                  <a:srgbClr val="0033CC"/>
                </a:solidFill>
              </a:rPr>
              <a:t>(</a:t>
            </a:r>
            <a:r>
              <a:rPr lang="zh-CN" altLang="en-US" sz="1600">
                <a:solidFill>
                  <a:srgbClr val="0033CC"/>
                </a:solidFill>
              </a:rPr>
              <a:t>日期</a:t>
            </a:r>
            <a:r>
              <a:rPr lang="en-US" altLang="zh-CN" sz="1600">
                <a:solidFill>
                  <a:srgbClr val="0033CC"/>
                </a:solidFill>
              </a:rPr>
              <a:t>)</a:t>
            </a:r>
            <a:r>
              <a:rPr lang="en-US" altLang="zh-CN" sz="2300">
                <a:solidFill>
                  <a:srgbClr val="0033CC"/>
                </a:solidFill>
              </a:rPr>
              <a:t>, </a:t>
            </a:r>
            <a:r>
              <a:rPr lang="zh-CN" altLang="en-US" sz="2300">
                <a:solidFill>
                  <a:srgbClr val="0033CC"/>
                </a:solidFill>
              </a:rPr>
              <a:t>又是三日后</a:t>
            </a:r>
            <a:r>
              <a:rPr lang="en-US" altLang="zh-CN" sz="1600">
                <a:solidFill>
                  <a:srgbClr val="0033CC"/>
                </a:solidFill>
              </a:rPr>
              <a:t>(72</a:t>
            </a:r>
            <a:r>
              <a:rPr lang="zh-CN" altLang="en-US" sz="1600">
                <a:solidFill>
                  <a:srgbClr val="0033CC"/>
                </a:solidFill>
              </a:rPr>
              <a:t>小时</a:t>
            </a:r>
            <a:r>
              <a:rPr lang="en-US" altLang="zh-CN" sz="1600">
                <a:solidFill>
                  <a:srgbClr val="0033CC"/>
                </a:solidFill>
              </a:rPr>
              <a:t>= </a:t>
            </a:r>
            <a:r>
              <a:rPr lang="zh-CN" altLang="en-US" sz="1600">
                <a:solidFill>
                  <a:srgbClr val="FF0066"/>
                </a:solidFill>
              </a:rPr>
              <a:t>红线到红线</a:t>
            </a:r>
            <a:r>
              <a:rPr lang="en-US" altLang="zh-CN" sz="1600">
                <a:solidFill>
                  <a:srgbClr val="0033CC"/>
                </a:solidFill>
              </a:rPr>
              <a:t>)</a:t>
            </a:r>
            <a:endParaRPr lang="en-US" altLang="zh-CN" sz="2300">
              <a:solidFill>
                <a:srgbClr val="0033CC"/>
              </a:solidFill>
            </a:endParaRPr>
          </a:p>
          <a:p>
            <a:r>
              <a:rPr lang="zh-CN" altLang="en-US" sz="2300">
                <a:solidFill>
                  <a:srgbClr val="0033CC"/>
                </a:solidFill>
              </a:rPr>
              <a:t>要见到</a:t>
            </a:r>
            <a:r>
              <a:rPr lang="en-US" altLang="zh-CN" sz="2300">
                <a:solidFill>
                  <a:srgbClr val="0033CC"/>
                </a:solidFill>
              </a:rPr>
              <a:t>: 3</a:t>
            </a:r>
            <a:r>
              <a:rPr lang="zh-CN" altLang="en-US" sz="2300">
                <a:solidFill>
                  <a:srgbClr val="0033CC"/>
                </a:solidFill>
              </a:rPr>
              <a:t>次日出和</a:t>
            </a:r>
            <a:r>
              <a:rPr lang="en-US" altLang="zh-CN" sz="2300">
                <a:solidFill>
                  <a:srgbClr val="0033CC"/>
                </a:solidFill>
              </a:rPr>
              <a:t>3</a:t>
            </a:r>
            <a:r>
              <a:rPr lang="zh-CN" altLang="en-US" sz="2300">
                <a:solidFill>
                  <a:srgbClr val="0033CC"/>
                </a:solidFill>
              </a:rPr>
              <a:t>次月出</a:t>
            </a:r>
            <a:r>
              <a:rPr lang="en-US" altLang="zh-CN" sz="2300">
                <a:solidFill>
                  <a:srgbClr val="0033CC"/>
                </a:solidFill>
              </a:rPr>
              <a:t>, </a:t>
            </a:r>
            <a:r>
              <a:rPr lang="zh-CN" altLang="en-US" sz="2300">
                <a:solidFill>
                  <a:srgbClr val="0033CC"/>
                </a:solidFill>
              </a:rPr>
              <a:t>不能多一次</a:t>
            </a:r>
            <a:r>
              <a:rPr lang="en-US" altLang="zh-CN" sz="2300">
                <a:solidFill>
                  <a:srgbClr val="0033CC"/>
                </a:solidFill>
              </a:rPr>
              <a:t>, </a:t>
            </a:r>
            <a:r>
              <a:rPr lang="zh-CN" altLang="en-US" sz="2300">
                <a:solidFill>
                  <a:srgbClr val="0033CC"/>
                </a:solidFill>
              </a:rPr>
              <a:t>不能少一次</a:t>
            </a:r>
          </a:p>
        </p:txBody>
      </p:sp>
      <p:sp>
        <p:nvSpPr>
          <p:cNvPr id="19531" name="AutoShape 75" descr="Parchment">
            <a:hlinkClick r:id="" action="ppaction://noaction" highlightClick="1"/>
          </p:cNvPr>
          <p:cNvSpPr>
            <a:spLocks noChangeAspect="1" noChangeArrowheads="1"/>
          </p:cNvSpPr>
          <p:nvPr/>
        </p:nvSpPr>
        <p:spPr bwMode="auto">
          <a:xfrm>
            <a:off x="7162800" y="5715000"/>
            <a:ext cx="311150" cy="311150"/>
          </a:xfrm>
          <a:prstGeom prst="actionButtonInformation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9532" name="AutoShape 76"/>
          <p:cNvSpPr>
            <a:spLocks noChangeAspect="1" noChangeArrowheads="1"/>
          </p:cNvSpPr>
          <p:nvPr/>
        </p:nvSpPr>
        <p:spPr bwMode="auto">
          <a:xfrm>
            <a:off x="2057400" y="381000"/>
            <a:ext cx="136525" cy="271463"/>
          </a:xfrm>
          <a:prstGeom prst="moon">
            <a:avLst>
              <a:gd name="adj" fmla="val 50000"/>
            </a:avLst>
          </a:prstGeom>
          <a:solidFill>
            <a:srgbClr val="FFFFFF">
              <a:alpha val="3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9533" name="AutoShape 77"/>
          <p:cNvSpPr>
            <a:spLocks noChangeAspect="1" noChangeArrowheads="1"/>
          </p:cNvSpPr>
          <p:nvPr/>
        </p:nvSpPr>
        <p:spPr bwMode="auto">
          <a:xfrm>
            <a:off x="3657600" y="381000"/>
            <a:ext cx="152400" cy="271463"/>
          </a:xfrm>
          <a:prstGeom prst="moon">
            <a:avLst>
              <a:gd name="adj" fmla="val 50000"/>
            </a:avLst>
          </a:prstGeom>
          <a:solidFill>
            <a:srgbClr val="FFFFFF">
              <a:alpha val="3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9534" name="AutoShape 78"/>
          <p:cNvSpPr>
            <a:spLocks noChangeAspect="1" noChangeArrowheads="1"/>
          </p:cNvSpPr>
          <p:nvPr/>
        </p:nvSpPr>
        <p:spPr bwMode="auto">
          <a:xfrm>
            <a:off x="5334000" y="381000"/>
            <a:ext cx="136525" cy="271463"/>
          </a:xfrm>
          <a:prstGeom prst="moon">
            <a:avLst>
              <a:gd name="adj" fmla="val 50000"/>
            </a:avLst>
          </a:prstGeom>
          <a:solidFill>
            <a:srgbClr val="FFFFFF">
              <a:alpha val="3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9535" name="AutoShape 79"/>
          <p:cNvSpPr>
            <a:spLocks noChangeAspect="1" noChangeArrowheads="1"/>
          </p:cNvSpPr>
          <p:nvPr/>
        </p:nvSpPr>
        <p:spPr bwMode="auto">
          <a:xfrm>
            <a:off x="2819400" y="381000"/>
            <a:ext cx="274638" cy="274638"/>
          </a:xfrm>
          <a:prstGeom prst="sun">
            <a:avLst>
              <a:gd name="adj" fmla="val 25000"/>
            </a:avLst>
          </a:prstGeom>
          <a:solidFill>
            <a:srgbClr val="FF9900">
              <a:alpha val="3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9536" name="AutoShape 80"/>
          <p:cNvSpPr>
            <a:spLocks noChangeAspect="1" noChangeArrowheads="1"/>
          </p:cNvSpPr>
          <p:nvPr/>
        </p:nvSpPr>
        <p:spPr bwMode="auto">
          <a:xfrm>
            <a:off x="4419600" y="381000"/>
            <a:ext cx="274638" cy="274638"/>
          </a:xfrm>
          <a:prstGeom prst="sun">
            <a:avLst>
              <a:gd name="adj" fmla="val 25000"/>
            </a:avLst>
          </a:prstGeom>
          <a:solidFill>
            <a:srgbClr val="FF9900">
              <a:alpha val="3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9537" name="AutoShape 81"/>
          <p:cNvSpPr>
            <a:spLocks noChangeAspect="1" noChangeArrowheads="1"/>
          </p:cNvSpPr>
          <p:nvPr/>
        </p:nvSpPr>
        <p:spPr bwMode="auto">
          <a:xfrm>
            <a:off x="6096000" y="381000"/>
            <a:ext cx="274638" cy="274638"/>
          </a:xfrm>
          <a:prstGeom prst="sun">
            <a:avLst>
              <a:gd name="adj" fmla="val 25000"/>
            </a:avLst>
          </a:prstGeom>
          <a:solidFill>
            <a:srgbClr val="FF9900">
              <a:alpha val="3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07595" name="Text Box 76"/>
          <p:cNvSpPr txBox="1">
            <a:spLocks noChangeArrowheads="1"/>
          </p:cNvSpPr>
          <p:nvPr/>
        </p:nvSpPr>
        <p:spPr bwMode="auto">
          <a:xfrm>
            <a:off x="914400" y="6172200"/>
            <a:ext cx="53990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3200"/>
              <a:t>旅程第二关键：  </a:t>
            </a:r>
            <a:r>
              <a:rPr lang="en-US" altLang="zh-CN" sz="3200"/>
              <a:t> </a:t>
            </a:r>
            <a:r>
              <a:rPr lang="zh-CN" altLang="en-US" sz="3200"/>
              <a:t>受难与复活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1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1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5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31"/>
                  </p:tgtEl>
                </p:cond>
              </p:nextCondLst>
            </p:seq>
          </p:childTnLst>
        </p:cTn>
      </p:par>
    </p:tnLst>
    <p:bldLst>
      <p:bldP spid="48187" grpId="0"/>
      <p:bldP spid="48193" grpId="0"/>
      <p:bldP spid="48194" grpId="0"/>
      <p:bldP spid="48195" grpId="0"/>
      <p:bldP spid="48196" grpId="0"/>
      <p:bldP spid="48451" grpId="0" animBg="1"/>
      <p:bldP spid="48453" grpId="0" animBg="1"/>
      <p:bldP spid="41110" grpId="0"/>
      <p:bldP spid="19531" grpId="0" animBg="1"/>
      <p:bldP spid="19532" grpId="0" animBg="1"/>
      <p:bldP spid="19532" grpId="1" animBg="1"/>
      <p:bldP spid="19533" grpId="0" animBg="1"/>
      <p:bldP spid="19533" grpId="1" animBg="1"/>
      <p:bldP spid="19534" grpId="0" animBg="1"/>
      <p:bldP spid="19534" grpId="1" animBg="1"/>
      <p:bldP spid="19535" grpId="0" animBg="1"/>
      <p:bldP spid="19535" grpId="1" animBg="1"/>
      <p:bldP spid="19536" grpId="0" animBg="1"/>
      <p:bldP spid="19536" grpId="1" animBg="1"/>
      <p:bldP spid="19537" grpId="0" animBg="1"/>
      <p:bldP spid="19537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018" name="Group 2"/>
          <p:cNvGraphicFramePr>
            <a:graphicFrameLocks noGrp="1"/>
          </p:cNvGraphicFramePr>
          <p:nvPr/>
        </p:nvGraphicFramePr>
        <p:xfrm>
          <a:off x="457200" y="228600"/>
          <a:ext cx="8229600" cy="3473450"/>
        </p:xfrm>
        <a:graphic>
          <a:graphicData uri="http://schemas.openxmlformats.org/drawingml/2006/table">
            <a:tbl>
              <a:tblPr/>
              <a:tblGrid>
                <a:gridCol w="411163"/>
                <a:gridCol w="411162"/>
                <a:gridCol w="412750"/>
                <a:gridCol w="411163"/>
                <a:gridCol w="411162"/>
                <a:gridCol w="411163"/>
                <a:gridCol w="411162"/>
                <a:gridCol w="412750"/>
                <a:gridCol w="411163"/>
                <a:gridCol w="411162"/>
                <a:gridCol w="411163"/>
                <a:gridCol w="411162"/>
                <a:gridCol w="412750"/>
                <a:gridCol w="411163"/>
                <a:gridCol w="411162"/>
                <a:gridCol w="411163"/>
                <a:gridCol w="411162"/>
                <a:gridCol w="412750"/>
                <a:gridCol w="411163"/>
                <a:gridCol w="411162"/>
              </a:tblGrid>
              <a:tr h="550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tue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wed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sat</a:t>
                      </a:r>
                    </a:p>
                  </a:txBody>
                  <a:tcPr marT="45731" marB="4573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sun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455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4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周        三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5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</a:t>
                      </a:r>
                      <a:r>
                        <a:rPr kumimoji="0" lang="zh-CN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安息日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周        四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6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周        五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7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</a:t>
                      </a:r>
                      <a:r>
                        <a:rPr kumimoji="0" lang="zh-CN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第七日安息日</a:t>
                      </a: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周        六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周        日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4618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79463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3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3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3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3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3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6164" name="Text Box 57"/>
          <p:cNvSpPr txBox="1">
            <a:spLocks noChangeArrowheads="1"/>
          </p:cNvSpPr>
          <p:nvPr/>
        </p:nvSpPr>
        <p:spPr bwMode="auto">
          <a:xfrm>
            <a:off x="2057400" y="1828800"/>
            <a:ext cx="1752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000" b="0">
                <a:latin typeface="Microsoft YaHei" pitchFamily="34" charset="-122"/>
              </a:rPr>
              <a:t>主安息在地里的第一天</a:t>
            </a:r>
            <a:endParaRPr lang="zh-CN" altLang="en-US" sz="2600" b="0">
              <a:latin typeface="Microsoft YaHei" pitchFamily="34" charset="-122"/>
            </a:endParaRPr>
          </a:p>
        </p:txBody>
      </p:sp>
      <p:sp>
        <p:nvSpPr>
          <p:cNvPr id="86165" name="Text Box 62"/>
          <p:cNvSpPr txBox="1">
            <a:spLocks noChangeArrowheads="1"/>
          </p:cNvSpPr>
          <p:nvPr/>
        </p:nvSpPr>
        <p:spPr bwMode="auto">
          <a:xfrm>
            <a:off x="4800600" y="1828800"/>
            <a:ext cx="45878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endParaRPr lang="en-US" altLang="en-US" b="0"/>
          </a:p>
        </p:txBody>
      </p:sp>
      <p:sp>
        <p:nvSpPr>
          <p:cNvPr id="86166" name="Text Box 65"/>
          <p:cNvSpPr txBox="1">
            <a:spLocks noChangeArrowheads="1"/>
          </p:cNvSpPr>
          <p:nvPr/>
        </p:nvSpPr>
        <p:spPr bwMode="auto">
          <a:xfrm>
            <a:off x="7010400" y="1828800"/>
            <a:ext cx="1752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b="0"/>
              <a:t>主开始显现</a:t>
            </a:r>
          </a:p>
          <a:p>
            <a:r>
              <a:rPr lang="en-US" altLang="zh-CN" sz="1600" b="0"/>
              <a:t>(</a:t>
            </a:r>
            <a:r>
              <a:rPr lang="en-US" altLang="zh-CN" sz="1600"/>
              <a:t>q1</a:t>
            </a:r>
            <a:r>
              <a:rPr lang="zh-CN" altLang="en-US" sz="1600"/>
              <a:t>起线</a:t>
            </a:r>
            <a:r>
              <a:rPr lang="en-US" altLang="zh-CN" sz="1600" b="0"/>
              <a:t>)</a:t>
            </a:r>
            <a:r>
              <a:rPr lang="zh-CN" altLang="en-US"/>
              <a:t>已经复活了</a:t>
            </a:r>
            <a:r>
              <a:rPr lang="en-US" altLang="zh-CN" sz="1400" b="0"/>
              <a:t>(</a:t>
            </a:r>
            <a:r>
              <a:rPr lang="zh-CN" altLang="en-US" sz="1400" b="0"/>
              <a:t>路</a:t>
            </a:r>
            <a:r>
              <a:rPr lang="en-US" altLang="zh-CN" sz="1400" b="0"/>
              <a:t>24:7,46)</a:t>
            </a:r>
            <a:endParaRPr lang="zh-CN" altLang="en-US" sz="1400" b="0"/>
          </a:p>
        </p:txBody>
      </p:sp>
      <p:sp>
        <p:nvSpPr>
          <p:cNvPr id="86167" name="Text Box 66"/>
          <p:cNvSpPr txBox="1">
            <a:spLocks noChangeArrowheads="1"/>
          </p:cNvSpPr>
          <p:nvPr/>
        </p:nvSpPr>
        <p:spPr bwMode="auto">
          <a:xfrm>
            <a:off x="5410200" y="1828800"/>
            <a:ext cx="1708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000" b="0"/>
              <a:t>主安息在地里</a:t>
            </a:r>
          </a:p>
          <a:p>
            <a:pPr algn="ctr"/>
            <a:r>
              <a:rPr lang="zh-CN" altLang="en-US" sz="2000" b="0"/>
              <a:t>的第三天</a:t>
            </a:r>
          </a:p>
        </p:txBody>
      </p:sp>
      <p:sp>
        <p:nvSpPr>
          <p:cNvPr id="86168" name="Text Box 67"/>
          <p:cNvSpPr txBox="1">
            <a:spLocks noChangeArrowheads="1"/>
          </p:cNvSpPr>
          <p:nvPr/>
        </p:nvSpPr>
        <p:spPr bwMode="auto">
          <a:xfrm>
            <a:off x="3733800" y="1828800"/>
            <a:ext cx="1752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000" b="0"/>
              <a:t>主安息在地里</a:t>
            </a:r>
          </a:p>
          <a:p>
            <a:pPr algn="ctr"/>
            <a:r>
              <a:rPr lang="zh-CN" altLang="en-US" sz="2000" b="0"/>
              <a:t>的第二天</a:t>
            </a:r>
          </a:p>
        </p:txBody>
      </p:sp>
      <p:sp>
        <p:nvSpPr>
          <p:cNvPr id="86169" name="Line 323"/>
          <p:cNvSpPr>
            <a:spLocks noChangeShapeType="1"/>
          </p:cNvSpPr>
          <p:nvPr/>
        </p:nvSpPr>
        <p:spPr bwMode="auto">
          <a:xfrm>
            <a:off x="1981200" y="228600"/>
            <a:ext cx="0" cy="5334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6170" name="Line 324"/>
          <p:cNvSpPr>
            <a:spLocks noChangeShapeType="1"/>
          </p:cNvSpPr>
          <p:nvPr/>
        </p:nvSpPr>
        <p:spPr bwMode="auto">
          <a:xfrm>
            <a:off x="6858000" y="228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6171" name="Line 325"/>
          <p:cNvSpPr>
            <a:spLocks noChangeShapeType="1"/>
          </p:cNvSpPr>
          <p:nvPr/>
        </p:nvSpPr>
        <p:spPr bwMode="auto">
          <a:xfrm>
            <a:off x="6934200" y="228600"/>
            <a:ext cx="0" cy="5334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6172" name="Text Box 68"/>
          <p:cNvSpPr txBox="1">
            <a:spLocks noChangeArrowheads="1"/>
          </p:cNvSpPr>
          <p:nvPr/>
        </p:nvSpPr>
        <p:spPr bwMode="auto">
          <a:xfrm>
            <a:off x="533400" y="1752600"/>
            <a:ext cx="15557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b="0"/>
              <a:t>晚上最后晚餐</a:t>
            </a:r>
          </a:p>
          <a:p>
            <a:r>
              <a:rPr lang="zh-CN" altLang="en-US" b="0"/>
              <a:t>半夜被捕受审</a:t>
            </a:r>
          </a:p>
          <a:p>
            <a:r>
              <a:rPr lang="zh-CN" altLang="en-US" b="0"/>
              <a:t>日间受难埋葬</a:t>
            </a:r>
          </a:p>
        </p:txBody>
      </p:sp>
      <p:sp>
        <p:nvSpPr>
          <p:cNvPr id="86173" name="Text Box 80"/>
          <p:cNvSpPr txBox="1">
            <a:spLocks noChangeArrowheads="1"/>
          </p:cNvSpPr>
          <p:nvPr/>
        </p:nvSpPr>
        <p:spPr bwMode="auto">
          <a:xfrm>
            <a:off x="6308725" y="3013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en-US" sz="2400" b="0"/>
          </a:p>
        </p:txBody>
      </p:sp>
      <p:sp>
        <p:nvSpPr>
          <p:cNvPr id="86174" name="Text Box 81"/>
          <p:cNvSpPr txBox="1">
            <a:spLocks noChangeArrowheads="1"/>
          </p:cNvSpPr>
          <p:nvPr/>
        </p:nvSpPr>
        <p:spPr bwMode="auto">
          <a:xfrm>
            <a:off x="7070725" y="4384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en-US" sz="2400" b="0"/>
          </a:p>
        </p:txBody>
      </p:sp>
      <p:sp>
        <p:nvSpPr>
          <p:cNvPr id="86175" name="Text Box 82"/>
          <p:cNvSpPr txBox="1">
            <a:spLocks noChangeArrowheads="1"/>
          </p:cNvSpPr>
          <p:nvPr/>
        </p:nvSpPr>
        <p:spPr bwMode="auto">
          <a:xfrm>
            <a:off x="7010400" y="2971800"/>
            <a:ext cx="1708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rgbClr val="000000"/>
                </a:solidFill>
              </a:rPr>
              <a:t>妇女去墓地</a:t>
            </a:r>
            <a:r>
              <a:rPr lang="en-US" altLang="zh-CN" sz="2000">
                <a:solidFill>
                  <a:srgbClr val="000000"/>
                </a:solidFill>
              </a:rPr>
              <a:t>…</a:t>
            </a:r>
          </a:p>
          <a:p>
            <a:r>
              <a:rPr lang="zh-CN" altLang="en-US" sz="2000">
                <a:solidFill>
                  <a:srgbClr val="000000"/>
                </a:solidFill>
              </a:rPr>
              <a:t>遇见复活主</a:t>
            </a:r>
          </a:p>
        </p:txBody>
      </p:sp>
      <p:sp>
        <p:nvSpPr>
          <p:cNvPr id="86176" name="Text Box 83"/>
          <p:cNvSpPr txBox="1">
            <a:spLocks noChangeArrowheads="1"/>
          </p:cNvSpPr>
          <p:nvPr/>
        </p:nvSpPr>
        <p:spPr bwMode="auto">
          <a:xfrm>
            <a:off x="5486400" y="2971800"/>
            <a:ext cx="145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rgbClr val="000000"/>
                </a:solidFill>
              </a:rPr>
              <a:t>妇女守安息</a:t>
            </a:r>
          </a:p>
        </p:txBody>
      </p:sp>
      <p:sp>
        <p:nvSpPr>
          <p:cNvPr id="86177" name="Text Box 84"/>
          <p:cNvSpPr txBox="1">
            <a:spLocks noChangeArrowheads="1"/>
          </p:cNvSpPr>
          <p:nvPr/>
        </p:nvSpPr>
        <p:spPr bwMode="auto">
          <a:xfrm>
            <a:off x="3657600" y="2971800"/>
            <a:ext cx="1752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000">
                <a:solidFill>
                  <a:srgbClr val="000000"/>
                </a:solidFill>
              </a:rPr>
              <a:t>妇女买香膏</a:t>
            </a:r>
          </a:p>
          <a:p>
            <a:pPr algn="ctr"/>
            <a:r>
              <a:rPr lang="zh-CN" altLang="en-US" sz="2000">
                <a:solidFill>
                  <a:srgbClr val="000000"/>
                </a:solidFill>
              </a:rPr>
              <a:t>要去膏主</a:t>
            </a:r>
          </a:p>
        </p:txBody>
      </p:sp>
      <p:sp>
        <p:nvSpPr>
          <p:cNvPr id="86178" name="Text Box 85"/>
          <p:cNvSpPr txBox="1">
            <a:spLocks noChangeArrowheads="1"/>
          </p:cNvSpPr>
          <p:nvPr/>
        </p:nvSpPr>
        <p:spPr bwMode="auto">
          <a:xfrm>
            <a:off x="2209800" y="2971800"/>
            <a:ext cx="145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rgbClr val="000000"/>
                </a:solidFill>
              </a:rPr>
              <a:t>妇女守安息</a:t>
            </a:r>
          </a:p>
        </p:txBody>
      </p:sp>
      <p:sp>
        <p:nvSpPr>
          <p:cNvPr id="86179" name="Text Box 86"/>
          <p:cNvSpPr txBox="1">
            <a:spLocks noChangeArrowheads="1"/>
          </p:cNvSpPr>
          <p:nvPr/>
        </p:nvSpPr>
        <p:spPr bwMode="auto">
          <a:xfrm>
            <a:off x="609600" y="2971800"/>
            <a:ext cx="1454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000">
                <a:solidFill>
                  <a:srgbClr val="000000"/>
                </a:solidFill>
              </a:rPr>
              <a:t>妇女守望到</a:t>
            </a:r>
          </a:p>
          <a:p>
            <a:pPr algn="ctr"/>
            <a:r>
              <a:rPr lang="zh-CN" altLang="en-US" sz="2000">
                <a:solidFill>
                  <a:srgbClr val="000000"/>
                </a:solidFill>
              </a:rPr>
              <a:t>安葬</a:t>
            </a:r>
          </a:p>
        </p:txBody>
      </p:sp>
      <p:sp>
        <p:nvSpPr>
          <p:cNvPr id="86180" name="Text Box 87"/>
          <p:cNvSpPr txBox="1">
            <a:spLocks noChangeArrowheads="1"/>
          </p:cNvSpPr>
          <p:nvPr/>
        </p:nvSpPr>
        <p:spPr bwMode="auto">
          <a:xfrm>
            <a:off x="2743200" y="3886200"/>
            <a:ext cx="26225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3200"/>
              <a:t>受难年</a:t>
            </a:r>
          </a:p>
          <a:p>
            <a:r>
              <a:rPr lang="zh-CN" altLang="en-US" sz="3200"/>
              <a:t>主复活的瞬间</a:t>
            </a:r>
          </a:p>
        </p:txBody>
      </p:sp>
      <p:sp>
        <p:nvSpPr>
          <p:cNvPr id="53336" name="Line 88"/>
          <p:cNvSpPr>
            <a:spLocks noChangeShapeType="1"/>
          </p:cNvSpPr>
          <p:nvPr/>
        </p:nvSpPr>
        <p:spPr bwMode="auto">
          <a:xfrm flipV="1">
            <a:off x="5791200" y="533400"/>
            <a:ext cx="1143000" cy="4495800"/>
          </a:xfrm>
          <a:prstGeom prst="line">
            <a:avLst/>
          </a:prstGeom>
          <a:noFill/>
          <a:ln w="28575">
            <a:solidFill>
              <a:srgbClr val="FF0066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337" name="Line 89"/>
          <p:cNvSpPr>
            <a:spLocks noChangeShapeType="1"/>
          </p:cNvSpPr>
          <p:nvPr/>
        </p:nvSpPr>
        <p:spPr bwMode="auto">
          <a:xfrm flipV="1">
            <a:off x="5791200" y="762000"/>
            <a:ext cx="1219200" cy="43434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352" name="Text Box 104"/>
          <p:cNvSpPr txBox="1">
            <a:spLocks noChangeArrowheads="1"/>
          </p:cNvSpPr>
          <p:nvPr/>
        </p:nvSpPr>
        <p:spPr bwMode="auto">
          <a:xfrm>
            <a:off x="1752600" y="5029200"/>
            <a:ext cx="4991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>
                <a:solidFill>
                  <a:srgbClr val="0000FF"/>
                </a:solidFill>
              </a:rPr>
              <a:t>17</a:t>
            </a:r>
            <a:r>
              <a:rPr lang="zh-CN" altLang="en-US" sz="2400">
                <a:solidFill>
                  <a:srgbClr val="0000FF"/>
                </a:solidFill>
              </a:rPr>
              <a:t>日</a:t>
            </a:r>
            <a:r>
              <a:rPr lang="en-US" altLang="zh-CN" sz="2400">
                <a:solidFill>
                  <a:srgbClr val="0000FF"/>
                </a:solidFill>
              </a:rPr>
              <a:t>,</a:t>
            </a:r>
            <a:r>
              <a:rPr lang="zh-CN" altLang="en-US" sz="2400">
                <a:solidFill>
                  <a:srgbClr val="0000FF"/>
                </a:solidFill>
              </a:rPr>
              <a:t>埋葬完毕的对应时刻起</a:t>
            </a:r>
            <a:r>
              <a:rPr lang="en-US" altLang="zh-CN" sz="2400">
                <a:solidFill>
                  <a:srgbClr val="0000FF"/>
                </a:solidFill>
              </a:rPr>
              <a:t>,  </a:t>
            </a:r>
            <a:r>
              <a:rPr lang="zh-CN" altLang="en-US" sz="2400">
                <a:solidFill>
                  <a:srgbClr val="0000FF"/>
                </a:solidFill>
              </a:rPr>
              <a:t>直到</a:t>
            </a:r>
            <a:r>
              <a:rPr lang="en-US" altLang="zh-CN" sz="2400">
                <a:solidFill>
                  <a:srgbClr val="0000FF"/>
                </a:solidFill>
              </a:rPr>
              <a:t>..</a:t>
            </a:r>
          </a:p>
        </p:txBody>
      </p:sp>
      <p:sp>
        <p:nvSpPr>
          <p:cNvPr id="53353" name="Text Box 105"/>
          <p:cNvSpPr txBox="1">
            <a:spLocks noChangeArrowheads="1"/>
          </p:cNvSpPr>
          <p:nvPr/>
        </p:nvSpPr>
        <p:spPr bwMode="auto">
          <a:xfrm>
            <a:off x="1600200" y="5486400"/>
            <a:ext cx="560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>
                <a:solidFill>
                  <a:srgbClr val="0000FF"/>
                </a:solidFill>
              </a:rPr>
              <a:t>17</a:t>
            </a:r>
            <a:r>
              <a:rPr lang="zh-CN" altLang="en-US" sz="2400">
                <a:solidFill>
                  <a:srgbClr val="0000FF"/>
                </a:solidFill>
              </a:rPr>
              <a:t>日和</a:t>
            </a:r>
            <a:r>
              <a:rPr lang="en-US" altLang="zh-CN" sz="2400">
                <a:solidFill>
                  <a:srgbClr val="0000FF"/>
                </a:solidFill>
              </a:rPr>
              <a:t>18</a:t>
            </a:r>
            <a:r>
              <a:rPr lang="zh-CN" altLang="en-US" sz="2400">
                <a:solidFill>
                  <a:srgbClr val="0000FF"/>
                </a:solidFill>
              </a:rPr>
              <a:t>日</a:t>
            </a:r>
            <a:r>
              <a:rPr lang="en-US" altLang="zh-CN" sz="2400">
                <a:solidFill>
                  <a:srgbClr val="0000FF"/>
                </a:solidFill>
              </a:rPr>
              <a:t>,</a:t>
            </a:r>
            <a:r>
              <a:rPr lang="zh-CN" altLang="en-US" sz="2400">
                <a:solidFill>
                  <a:srgbClr val="0000FF"/>
                </a:solidFill>
              </a:rPr>
              <a:t>换日的一刹那为止</a:t>
            </a:r>
            <a:r>
              <a:rPr lang="en-US" altLang="zh-CN" sz="2400">
                <a:solidFill>
                  <a:srgbClr val="0000FF"/>
                </a:solidFill>
              </a:rPr>
              <a:t>,</a:t>
            </a:r>
            <a:r>
              <a:rPr lang="zh-CN" altLang="en-US" sz="2400">
                <a:solidFill>
                  <a:srgbClr val="0000FF"/>
                </a:solidFill>
              </a:rPr>
              <a:t>任何瞬间</a:t>
            </a:r>
          </a:p>
        </p:txBody>
      </p:sp>
      <p:graphicFrame>
        <p:nvGraphicFramePr>
          <p:cNvPr id="86101" name="Object 8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543800" y="5029200"/>
          <a:ext cx="914400" cy="885825"/>
        </p:xfrm>
        <a:graphic>
          <a:graphicData uri="http://schemas.openxmlformats.org/presentationml/2006/ole">
            <p:oleObj spid="_x0000_s86101" name="Presentation" showAsIcon="1" r:id="rId4" imgW="914400" imgH="885960" progId="PowerPoint.Show.8">
              <p:embed/>
            </p:oleObj>
          </a:graphicData>
        </a:graphic>
      </p:graphicFrame>
      <p:sp>
        <p:nvSpPr>
          <p:cNvPr id="86102" name="Text Box 86"/>
          <p:cNvSpPr txBox="1">
            <a:spLocks noChangeArrowheads="1"/>
          </p:cNvSpPr>
          <p:nvPr/>
        </p:nvSpPr>
        <p:spPr bwMode="auto">
          <a:xfrm>
            <a:off x="685800" y="6019800"/>
            <a:ext cx="7870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>
                <a:solidFill>
                  <a:srgbClr val="0000FF"/>
                </a:solidFill>
              </a:rPr>
              <a:t>(</a:t>
            </a:r>
            <a:r>
              <a:rPr lang="zh-CN" altLang="en-US" sz="2400">
                <a:solidFill>
                  <a:srgbClr val="0000FF"/>
                </a:solidFill>
              </a:rPr>
              <a:t>主週五受难</a:t>
            </a:r>
            <a:r>
              <a:rPr lang="en-US" altLang="zh-CN" sz="2400">
                <a:solidFill>
                  <a:srgbClr val="0000FF"/>
                </a:solidFill>
              </a:rPr>
              <a:t>,</a:t>
            </a:r>
            <a:r>
              <a:rPr lang="zh-CN" altLang="en-US" sz="2400">
                <a:solidFill>
                  <a:srgbClr val="0000FF"/>
                </a:solidFill>
              </a:rPr>
              <a:t>在週日清晨复活的传统</a:t>
            </a:r>
            <a:r>
              <a:rPr lang="en-US" altLang="zh-CN" sz="2400">
                <a:solidFill>
                  <a:srgbClr val="0000FF"/>
                </a:solidFill>
              </a:rPr>
              <a:t>,</a:t>
            </a:r>
            <a:r>
              <a:rPr lang="zh-CN" altLang="en-US" sz="2400">
                <a:solidFill>
                  <a:srgbClr val="0000FF"/>
                </a:solidFill>
              </a:rPr>
              <a:t>完全不合圣经的记载</a:t>
            </a:r>
            <a:r>
              <a:rPr lang="en-US" altLang="zh-CN" sz="2400">
                <a:solidFill>
                  <a:srgbClr val="0000FF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336" grpId="0" animBg="1"/>
      <p:bldP spid="53337" grpId="0" animBg="1"/>
      <p:bldP spid="53352" grpId="0"/>
      <p:bldP spid="53353" grpId="0"/>
      <p:bldP spid="8610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090" name="Group 2"/>
          <p:cNvGraphicFramePr>
            <a:graphicFrameLocks noGrp="1"/>
          </p:cNvGraphicFramePr>
          <p:nvPr/>
        </p:nvGraphicFramePr>
        <p:xfrm>
          <a:off x="457200" y="228600"/>
          <a:ext cx="8229600" cy="2668588"/>
        </p:xfrm>
        <a:graphic>
          <a:graphicData uri="http://schemas.openxmlformats.org/drawingml/2006/table">
            <a:tbl>
              <a:tblPr/>
              <a:tblGrid>
                <a:gridCol w="411163"/>
                <a:gridCol w="411162"/>
                <a:gridCol w="412750"/>
                <a:gridCol w="411163"/>
                <a:gridCol w="411162"/>
                <a:gridCol w="411163"/>
                <a:gridCol w="411162"/>
                <a:gridCol w="412750"/>
                <a:gridCol w="411163"/>
                <a:gridCol w="411162"/>
                <a:gridCol w="411163"/>
                <a:gridCol w="411162"/>
                <a:gridCol w="412750"/>
                <a:gridCol w="411163"/>
                <a:gridCol w="411162"/>
                <a:gridCol w="411163"/>
                <a:gridCol w="411162"/>
                <a:gridCol w="412750"/>
                <a:gridCol w="411163"/>
                <a:gridCol w="411162"/>
              </a:tblGrid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tue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wed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sat</a:t>
                      </a:r>
                    </a:p>
                  </a:txBody>
                  <a:tcPr marT="45731" marB="4573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sun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854075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4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周        三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5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</a:t>
                      </a: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安息日</a:t>
                      </a: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周        四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6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周        五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7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</a:t>
                      </a: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安息日</a:t>
                      </a: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周        六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周        日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5888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7642" name="Text Box 57"/>
          <p:cNvSpPr txBox="1">
            <a:spLocks noChangeArrowheads="1"/>
          </p:cNvSpPr>
          <p:nvPr/>
        </p:nvSpPr>
        <p:spPr bwMode="auto">
          <a:xfrm>
            <a:off x="1981200" y="1752600"/>
            <a:ext cx="1828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000" b="0">
                <a:latin typeface="Microsoft YaHei" pitchFamily="34" charset="-122"/>
              </a:rPr>
              <a:t>主安息在地里第一天</a:t>
            </a:r>
            <a:endParaRPr lang="zh-CN" altLang="en-US" sz="2600" b="0">
              <a:latin typeface="Microsoft YaHei" pitchFamily="34" charset="-122"/>
            </a:endParaRPr>
          </a:p>
        </p:txBody>
      </p:sp>
      <p:sp>
        <p:nvSpPr>
          <p:cNvPr id="89298" name="Text Box 59"/>
          <p:cNvSpPr txBox="1">
            <a:spLocks noChangeArrowheads="1"/>
          </p:cNvSpPr>
          <p:nvPr/>
        </p:nvSpPr>
        <p:spPr bwMode="auto">
          <a:xfrm>
            <a:off x="4800600" y="1828800"/>
            <a:ext cx="45878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endParaRPr lang="en-US" altLang="en-US" b="0"/>
          </a:p>
        </p:txBody>
      </p:sp>
      <p:sp>
        <p:nvSpPr>
          <p:cNvPr id="67644" name="Text Box 60"/>
          <p:cNvSpPr txBox="1">
            <a:spLocks noChangeArrowheads="1"/>
          </p:cNvSpPr>
          <p:nvPr/>
        </p:nvSpPr>
        <p:spPr bwMode="auto">
          <a:xfrm>
            <a:off x="7086600" y="1676400"/>
            <a:ext cx="1600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b="0"/>
              <a:t>主开始显现</a:t>
            </a:r>
          </a:p>
          <a:p>
            <a:r>
              <a:rPr lang="en-US" altLang="zh-CN" sz="1200" b="0"/>
              <a:t>(q1</a:t>
            </a:r>
            <a:r>
              <a:rPr lang="zh-CN" altLang="en-US" sz="1200" b="0"/>
              <a:t>起线</a:t>
            </a:r>
            <a:r>
              <a:rPr lang="en-US" altLang="zh-CN" sz="1200" b="0"/>
              <a:t>)</a:t>
            </a:r>
            <a:r>
              <a:rPr lang="zh-CN" altLang="en-US" b="0"/>
              <a:t>已经复活了</a:t>
            </a:r>
            <a:r>
              <a:rPr lang="en-US" altLang="zh-CN" sz="1200" b="0"/>
              <a:t>(</a:t>
            </a:r>
            <a:r>
              <a:rPr lang="zh-CN" altLang="en-US" sz="1200" b="0"/>
              <a:t>路加</a:t>
            </a:r>
            <a:r>
              <a:rPr lang="en-US" altLang="zh-CN" sz="1200" b="0"/>
              <a:t>24:7,46)</a:t>
            </a:r>
          </a:p>
        </p:txBody>
      </p:sp>
      <p:sp>
        <p:nvSpPr>
          <p:cNvPr id="67645" name="Text Box 61"/>
          <p:cNvSpPr txBox="1">
            <a:spLocks noChangeArrowheads="1"/>
          </p:cNvSpPr>
          <p:nvPr/>
        </p:nvSpPr>
        <p:spPr bwMode="auto">
          <a:xfrm>
            <a:off x="5334000" y="1752600"/>
            <a:ext cx="1708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000" b="0"/>
              <a:t>主安息在地里</a:t>
            </a:r>
          </a:p>
          <a:p>
            <a:pPr algn="ctr"/>
            <a:r>
              <a:rPr lang="zh-CN" altLang="en-US" sz="2000" b="0"/>
              <a:t>第三天</a:t>
            </a:r>
          </a:p>
        </p:txBody>
      </p:sp>
      <p:sp>
        <p:nvSpPr>
          <p:cNvPr id="67646" name="Text Box 62"/>
          <p:cNvSpPr txBox="1">
            <a:spLocks noChangeArrowheads="1"/>
          </p:cNvSpPr>
          <p:nvPr/>
        </p:nvSpPr>
        <p:spPr bwMode="auto">
          <a:xfrm>
            <a:off x="3733800" y="1752600"/>
            <a:ext cx="1708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000" b="0"/>
              <a:t>主安息在地里</a:t>
            </a:r>
          </a:p>
          <a:p>
            <a:pPr algn="ctr"/>
            <a:r>
              <a:rPr lang="zh-CN" altLang="en-US" sz="2000" b="0"/>
              <a:t>第二天</a:t>
            </a:r>
          </a:p>
        </p:txBody>
      </p:sp>
      <p:sp>
        <p:nvSpPr>
          <p:cNvPr id="67647" name="Text Box 63"/>
          <p:cNvSpPr txBox="1">
            <a:spLocks noChangeArrowheads="1"/>
          </p:cNvSpPr>
          <p:nvPr/>
        </p:nvSpPr>
        <p:spPr bwMode="auto">
          <a:xfrm>
            <a:off x="533400" y="1676400"/>
            <a:ext cx="15557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b="0"/>
              <a:t>晚上最后晚餐</a:t>
            </a:r>
          </a:p>
          <a:p>
            <a:r>
              <a:rPr lang="zh-CN" altLang="en-US" b="0"/>
              <a:t>半夜被捕受审</a:t>
            </a:r>
          </a:p>
          <a:p>
            <a:r>
              <a:rPr lang="zh-CN" altLang="en-US" b="0"/>
              <a:t>日间受难埋葬</a:t>
            </a:r>
          </a:p>
        </p:txBody>
      </p:sp>
      <p:graphicFrame>
        <p:nvGraphicFramePr>
          <p:cNvPr id="89153" name="Group 65"/>
          <p:cNvGraphicFramePr>
            <a:graphicFrameLocks noGrp="1"/>
          </p:cNvGraphicFramePr>
          <p:nvPr/>
        </p:nvGraphicFramePr>
        <p:xfrm>
          <a:off x="4572000" y="3200400"/>
          <a:ext cx="4343400" cy="2438400"/>
        </p:xfrm>
        <a:graphic>
          <a:graphicData uri="http://schemas.openxmlformats.org/drawingml/2006/table">
            <a:tbl>
              <a:tblPr/>
              <a:tblGrid>
                <a:gridCol w="304800"/>
                <a:gridCol w="381000"/>
                <a:gridCol w="381000"/>
                <a:gridCol w="381000"/>
                <a:gridCol w="304800"/>
                <a:gridCol w="381000"/>
                <a:gridCol w="304800"/>
                <a:gridCol w="381000"/>
                <a:gridCol w="381000"/>
                <a:gridCol w="419100"/>
                <a:gridCol w="342900"/>
                <a:gridCol w="381000"/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82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正月 </a:t>
                      </a: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</a:t>
                      </a:r>
                      <a:r>
                        <a:rPr kumimoji="0" lang="zh-CN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)  </a:t>
                      </a: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11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周        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2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12</a:t>
                      </a:r>
                      <a:endParaRPr kumimoji="0" lang="en-US" altLang="zh-CN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周        一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3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13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周         二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906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7687" name="Text Box 103"/>
          <p:cNvSpPr txBox="1">
            <a:spLocks noChangeArrowheads="1"/>
          </p:cNvSpPr>
          <p:nvPr/>
        </p:nvSpPr>
        <p:spPr bwMode="auto">
          <a:xfrm>
            <a:off x="7391400" y="4800600"/>
            <a:ext cx="13684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b="0"/>
              <a:t>门徒预备</a:t>
            </a:r>
          </a:p>
          <a:p>
            <a:r>
              <a:rPr lang="zh-CN" altLang="en-US" sz="2000" b="0"/>
              <a:t>逾越</a:t>
            </a:r>
            <a:r>
              <a:rPr lang="en-US" altLang="zh-CN" sz="2000" b="0"/>
              <a:t>(</a:t>
            </a:r>
            <a:r>
              <a:rPr lang="zh-CN" altLang="en-US" sz="2000" b="0"/>
              <a:t>筵席</a:t>
            </a:r>
            <a:r>
              <a:rPr lang="en-US" altLang="zh-CN" sz="2000" b="0"/>
              <a:t>)</a:t>
            </a:r>
          </a:p>
        </p:txBody>
      </p:sp>
      <p:sp>
        <p:nvSpPr>
          <p:cNvPr id="67688" name="Text Box 104"/>
          <p:cNvSpPr txBox="1">
            <a:spLocks noChangeArrowheads="1"/>
          </p:cNvSpPr>
          <p:nvPr/>
        </p:nvSpPr>
        <p:spPr bwMode="auto">
          <a:xfrm>
            <a:off x="6096000" y="4800600"/>
            <a:ext cx="1200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rgbClr val="0033CC"/>
                </a:solidFill>
              </a:rPr>
              <a:t>前两天内</a:t>
            </a:r>
          </a:p>
          <a:p>
            <a:r>
              <a:rPr lang="zh-CN" altLang="en-US" sz="2000">
                <a:solidFill>
                  <a:srgbClr val="0033CC"/>
                </a:solidFill>
              </a:rPr>
              <a:t>妇女膏主</a:t>
            </a:r>
          </a:p>
        </p:txBody>
      </p:sp>
      <p:sp>
        <p:nvSpPr>
          <p:cNvPr id="67689" name="Text Box 105"/>
          <p:cNvSpPr txBox="1">
            <a:spLocks noChangeArrowheads="1"/>
          </p:cNvSpPr>
          <p:nvPr/>
        </p:nvSpPr>
        <p:spPr bwMode="auto">
          <a:xfrm>
            <a:off x="4724400" y="4800600"/>
            <a:ext cx="1200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b="0"/>
              <a:t>洁净圣殿</a:t>
            </a:r>
          </a:p>
        </p:txBody>
      </p:sp>
      <p:graphicFrame>
        <p:nvGraphicFramePr>
          <p:cNvPr id="89194" name="Group 106"/>
          <p:cNvGraphicFramePr>
            <a:graphicFrameLocks noGrp="1"/>
          </p:cNvGraphicFramePr>
          <p:nvPr/>
        </p:nvGraphicFramePr>
        <p:xfrm>
          <a:off x="152400" y="3200400"/>
          <a:ext cx="4419600" cy="2441575"/>
        </p:xfrm>
        <a:graphic>
          <a:graphicData uri="http://schemas.openxmlformats.org/drawingml/2006/table">
            <a:tbl>
              <a:tblPr/>
              <a:tblGrid>
                <a:gridCol w="304800"/>
                <a:gridCol w="381000"/>
                <a:gridCol w="304800"/>
                <a:gridCol w="304800"/>
                <a:gridCol w="381000"/>
                <a:gridCol w="381000"/>
                <a:gridCol w="381000"/>
                <a:gridCol w="381000"/>
                <a:gridCol w="457200"/>
                <a:gridCol w="381000"/>
                <a:gridCol w="381000"/>
                <a:gridCol w="381000"/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8382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5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</a:t>
                      </a: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8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周       四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正月 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6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9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   </a:t>
                      </a: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周         五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正月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7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)</a:t>
                      </a: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10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安息日</a:t>
                      </a:r>
                      <a:r>
                        <a:rPr kumimoji="0" lang="en-US" altLang="zh-CN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)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周         六</a:t>
                      </a:r>
                      <a:endParaRPr kumimoji="0" lang="en-US" altLang="zh-CN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906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7728" name="Text Box 144"/>
          <p:cNvSpPr txBox="1">
            <a:spLocks noChangeArrowheads="1"/>
          </p:cNvSpPr>
          <p:nvPr/>
        </p:nvSpPr>
        <p:spPr bwMode="auto">
          <a:xfrm>
            <a:off x="2895600" y="4800600"/>
            <a:ext cx="1752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 b="0"/>
              <a:t>圣殿观览完了</a:t>
            </a:r>
          </a:p>
          <a:p>
            <a:r>
              <a:rPr lang="zh-CN" altLang="en-US" sz="2000" b="0"/>
              <a:t>再回伯大尼</a:t>
            </a:r>
          </a:p>
        </p:txBody>
      </p:sp>
      <p:sp>
        <p:nvSpPr>
          <p:cNvPr id="67729" name="Text Box 145"/>
          <p:cNvSpPr txBox="1">
            <a:spLocks noChangeArrowheads="1"/>
          </p:cNvSpPr>
          <p:nvPr/>
        </p:nvSpPr>
        <p:spPr bwMode="auto">
          <a:xfrm>
            <a:off x="1447800" y="4800600"/>
            <a:ext cx="152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 b="0"/>
              <a:t>骑驴驹进京</a:t>
            </a:r>
          </a:p>
          <a:p>
            <a:r>
              <a:rPr lang="zh-CN" altLang="en-US" sz="2000" b="0"/>
              <a:t>又走进圣殿</a:t>
            </a:r>
          </a:p>
        </p:txBody>
      </p:sp>
      <p:sp>
        <p:nvSpPr>
          <p:cNvPr id="67730" name="Text Box 146"/>
          <p:cNvSpPr txBox="1">
            <a:spLocks noChangeArrowheads="1"/>
          </p:cNvSpPr>
          <p:nvPr/>
        </p:nvSpPr>
        <p:spPr bwMode="auto">
          <a:xfrm>
            <a:off x="152400" y="4648200"/>
            <a:ext cx="13271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0000FF"/>
                </a:solidFill>
              </a:rPr>
              <a:t>前六日</a:t>
            </a:r>
          </a:p>
          <a:p>
            <a:r>
              <a:rPr lang="zh-CN" altLang="en-US">
                <a:solidFill>
                  <a:srgbClr val="0000FF"/>
                </a:solidFill>
              </a:rPr>
              <a:t>伯大尼</a:t>
            </a:r>
          </a:p>
          <a:p>
            <a:r>
              <a:rPr lang="zh-CN" altLang="en-US">
                <a:solidFill>
                  <a:srgbClr val="0000FF"/>
                </a:solidFill>
              </a:rPr>
              <a:t>马利亚膏主</a:t>
            </a:r>
          </a:p>
        </p:txBody>
      </p:sp>
      <p:sp>
        <p:nvSpPr>
          <p:cNvPr id="67731" name="Text Box 147"/>
          <p:cNvSpPr txBox="1">
            <a:spLocks noChangeArrowheads="1"/>
          </p:cNvSpPr>
          <p:nvPr/>
        </p:nvSpPr>
        <p:spPr bwMode="auto">
          <a:xfrm>
            <a:off x="152400" y="5867400"/>
            <a:ext cx="5867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200"/>
              <a:t>旅程第三关键</a:t>
            </a:r>
            <a:r>
              <a:rPr lang="en-US" altLang="zh-CN" sz="3200"/>
              <a:t>: </a:t>
            </a:r>
            <a:r>
              <a:rPr lang="zh-CN" altLang="en-US" sz="3200"/>
              <a:t>两次不同的膏抹</a:t>
            </a:r>
          </a:p>
        </p:txBody>
      </p:sp>
      <p:sp>
        <p:nvSpPr>
          <p:cNvPr id="67732" name="Line 148"/>
          <p:cNvSpPr>
            <a:spLocks noChangeShapeType="1"/>
          </p:cNvSpPr>
          <p:nvPr/>
        </p:nvSpPr>
        <p:spPr bwMode="auto">
          <a:xfrm flipV="1">
            <a:off x="6858000" y="3505200"/>
            <a:ext cx="685800" cy="12954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67743" name="Line 159"/>
          <p:cNvSpPr>
            <a:spLocks noChangeShapeType="1"/>
          </p:cNvSpPr>
          <p:nvPr/>
        </p:nvSpPr>
        <p:spPr bwMode="auto">
          <a:xfrm>
            <a:off x="1981200" y="228600"/>
            <a:ext cx="0" cy="5334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44" name="Line 160"/>
          <p:cNvSpPr>
            <a:spLocks noChangeShapeType="1"/>
          </p:cNvSpPr>
          <p:nvPr/>
        </p:nvSpPr>
        <p:spPr bwMode="auto">
          <a:xfrm>
            <a:off x="6934200" y="228600"/>
            <a:ext cx="0" cy="5334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30872" name="Object 15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172200" y="5795963"/>
          <a:ext cx="1096963" cy="1062037"/>
        </p:xfrm>
        <a:graphic>
          <a:graphicData uri="http://schemas.openxmlformats.org/presentationml/2006/ole">
            <p:oleObj spid="_x0000_s89239" name="Presentation" showAsIcon="1" r:id="rId4" imgW="914400" imgH="885960" progId="PowerPoint.Show.8">
              <p:embed/>
            </p:oleObj>
          </a:graphicData>
        </a:graphic>
      </p:graphicFrame>
      <p:sp>
        <p:nvSpPr>
          <p:cNvPr id="89240" name="Line 152"/>
          <p:cNvSpPr>
            <a:spLocks noChangeShapeType="1"/>
          </p:cNvSpPr>
          <p:nvPr/>
        </p:nvSpPr>
        <p:spPr bwMode="auto">
          <a:xfrm flipV="1">
            <a:off x="685800" y="3581400"/>
            <a:ext cx="533400" cy="11430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9241" name="Text Box 153"/>
          <p:cNvSpPr txBox="1">
            <a:spLocks noChangeArrowheads="1"/>
          </p:cNvSpPr>
          <p:nvPr/>
        </p:nvSpPr>
        <p:spPr bwMode="auto">
          <a:xfrm>
            <a:off x="7239000" y="5715000"/>
            <a:ext cx="1073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400"/>
              <a:t>细节请点击</a:t>
            </a:r>
          </a:p>
        </p:txBody>
      </p:sp>
      <p:sp>
        <p:nvSpPr>
          <p:cNvPr id="89242" name="AutoShape 154"/>
          <p:cNvSpPr>
            <a:spLocks noChangeArrowheads="1"/>
          </p:cNvSpPr>
          <p:nvPr/>
        </p:nvSpPr>
        <p:spPr bwMode="auto">
          <a:xfrm>
            <a:off x="7162800" y="5638800"/>
            <a:ext cx="1219200" cy="533400"/>
          </a:xfrm>
          <a:prstGeom prst="wedgeEllipseCallout">
            <a:avLst>
              <a:gd name="adj1" fmla="val -66667"/>
              <a:gd name="adj2" fmla="val 3184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en-US" b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42" grpId="0"/>
      <p:bldP spid="67644" grpId="0"/>
      <p:bldP spid="67645" grpId="0"/>
      <p:bldP spid="67646" grpId="0"/>
      <p:bldP spid="67647" grpId="0"/>
      <p:bldP spid="67687" grpId="0"/>
      <p:bldP spid="67688" grpId="0"/>
      <p:bldP spid="67689" grpId="0"/>
      <p:bldP spid="67728" grpId="0"/>
      <p:bldP spid="67729" grpId="0"/>
      <p:bldP spid="67730" grpId="0"/>
      <p:bldP spid="67732" grpId="0" animBg="1"/>
      <p:bldP spid="67743" grpId="0" animBg="1"/>
      <p:bldP spid="67744" grpId="0" animBg="1"/>
      <p:bldP spid="89240" grpId="0" animBg="1"/>
      <p:bldP spid="89241" grpId="0"/>
      <p:bldP spid="8924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210" name="Group 2"/>
          <p:cNvGraphicFramePr>
            <a:graphicFrameLocks noGrp="1"/>
          </p:cNvGraphicFramePr>
          <p:nvPr>
            <p:ph/>
          </p:nvPr>
        </p:nvGraphicFramePr>
        <p:xfrm>
          <a:off x="457200" y="685800"/>
          <a:ext cx="8382000" cy="5341938"/>
        </p:xfrm>
        <a:graphic>
          <a:graphicData uri="http://schemas.openxmlformats.org/drawingml/2006/table">
            <a:tbl>
              <a:tblPr/>
              <a:tblGrid>
                <a:gridCol w="1041400"/>
                <a:gridCol w="1168400"/>
                <a:gridCol w="1001713"/>
                <a:gridCol w="1003300"/>
                <a:gridCol w="1003300"/>
                <a:gridCol w="1004887"/>
                <a:gridCol w="1003300"/>
                <a:gridCol w="1155700"/>
              </a:tblGrid>
              <a:tr h="1809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1/14</a:t>
                      </a:r>
                      <a:r>
                        <a:rPr kumimoji="0" lang="zh-CN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逾越节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1/15</a:t>
                      </a:r>
                      <a:r>
                        <a:rPr kumimoji="0" lang="zh-CN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节期安息日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1/16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1/17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1/18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1/19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1/20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1/21</a:t>
                      </a:r>
                      <a:r>
                        <a:rPr kumimoji="0" lang="zh-CN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节期安息日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73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7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週六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初熟节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endParaRPr kumimoji="0" lang="en-US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21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6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週五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安息日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週六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初熟节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5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週四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6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週五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安息日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週六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初熟节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4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週三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5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週四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6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週五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安息日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週六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初熟节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3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週二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4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週三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5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週四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6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週五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安息日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週六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初熟节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週一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3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週二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4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週三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5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週四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6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週五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安息日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週六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初熟节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週一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3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週二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4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週三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5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週四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6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週五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安息日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週六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初熟节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週日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4532" name="Text Box 85"/>
          <p:cNvSpPr txBox="1">
            <a:spLocks noChangeArrowheads="1"/>
          </p:cNvSpPr>
          <p:nvPr/>
        </p:nvSpPr>
        <p:spPr bwMode="auto">
          <a:xfrm>
            <a:off x="457200" y="152400"/>
            <a:ext cx="6727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/>
              <a:t>初熟节</a:t>
            </a:r>
            <a:r>
              <a:rPr lang="en-US" altLang="zh-CN" sz="2000"/>
              <a:t>(</a:t>
            </a:r>
            <a:r>
              <a:rPr lang="zh-CN" altLang="en-US" sz="2000"/>
              <a:t>利未</a:t>
            </a:r>
            <a:r>
              <a:rPr lang="en-US" altLang="zh-CN" sz="2000"/>
              <a:t>23:9-14): </a:t>
            </a:r>
            <a:r>
              <a:rPr lang="zh-CN" altLang="en-US" sz="2000"/>
              <a:t>逾越节</a:t>
            </a:r>
            <a:r>
              <a:rPr lang="en-US" altLang="zh-CN" sz="2000">
                <a:solidFill>
                  <a:srgbClr val="FF0000"/>
                </a:solidFill>
              </a:rPr>
              <a:t>1/14</a:t>
            </a:r>
            <a:r>
              <a:rPr lang="zh-CN" altLang="en-US" sz="2000"/>
              <a:t>之后</a:t>
            </a:r>
            <a:r>
              <a:rPr lang="en-US" altLang="zh-CN" sz="2000"/>
              <a:t>, </a:t>
            </a:r>
            <a:r>
              <a:rPr lang="zh-CN" altLang="en-US" sz="2000"/>
              <a:t>第</a:t>
            </a:r>
            <a:r>
              <a:rPr lang="en-US" altLang="zh-CN" sz="2000"/>
              <a:t>7</a:t>
            </a:r>
            <a:r>
              <a:rPr lang="zh-CN" altLang="en-US" sz="2000"/>
              <a:t>日安息日的次日</a:t>
            </a:r>
          </a:p>
        </p:txBody>
      </p:sp>
      <p:sp>
        <p:nvSpPr>
          <p:cNvPr id="104533" name="Text Box 86"/>
          <p:cNvSpPr txBox="1">
            <a:spLocks noChangeArrowheads="1"/>
          </p:cNvSpPr>
          <p:nvPr/>
        </p:nvSpPr>
        <p:spPr bwMode="auto">
          <a:xfrm>
            <a:off x="898525" y="6135688"/>
            <a:ext cx="3524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00CC00"/>
                </a:solidFill>
              </a:rPr>
              <a:t>绿色</a:t>
            </a:r>
            <a:r>
              <a:rPr lang="en-US" altLang="zh-CN">
                <a:solidFill>
                  <a:srgbClr val="00CC00"/>
                </a:solidFill>
              </a:rPr>
              <a:t>: </a:t>
            </a:r>
            <a:r>
              <a:rPr lang="zh-CN" altLang="en-US">
                <a:solidFill>
                  <a:srgbClr val="00CC00"/>
                </a:solidFill>
              </a:rPr>
              <a:t>主耶稣受难年的初熟节日期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258" name="Object 2"/>
          <p:cNvGraphicFramePr>
            <a:graphicFrameLocks noChangeAspect="1"/>
          </p:cNvGraphicFramePr>
          <p:nvPr>
            <p:ph/>
          </p:nvPr>
        </p:nvGraphicFramePr>
        <p:xfrm>
          <a:off x="152400" y="304800"/>
          <a:ext cx="10287000" cy="5092700"/>
        </p:xfrm>
        <a:graphic>
          <a:graphicData uri="http://schemas.openxmlformats.org/presentationml/2006/ole">
            <p:oleObj spid="_x0000_s96258" name="Worksheet" r:id="rId3" imgW="8639308" imgH="4276796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228600"/>
            <a:ext cx="8382000" cy="762000"/>
          </a:xfrm>
        </p:spPr>
        <p:txBody>
          <a:bodyPr/>
          <a:lstStyle/>
          <a:p>
            <a:pPr eaLnBrk="1" hangingPunct="1"/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时间与时机 的要点 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- 1</a:t>
            </a:r>
            <a:b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</a:b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圣经中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每日由晚上开始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143000"/>
            <a:ext cx="8229600" cy="5410200"/>
          </a:xfrm>
          <a:ln w="38100" cmpd="dbl">
            <a:solidFill>
              <a:srgbClr val="000000"/>
            </a:solidFill>
          </a:ln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altLang="zh-CN" sz="4400" smtClean="0">
                <a:latin typeface="Microsoft YaHei" pitchFamily="34" charset="-122"/>
                <a:ea typeface="Microsoft YaHei" pitchFamily="34" charset="-122"/>
              </a:rPr>
              <a:t> </a:t>
            </a:r>
            <a:r>
              <a:rPr lang="zh-CN" altLang="en-US" smtClean="0">
                <a:latin typeface="Microsoft YaHei" pitchFamily="34" charset="-122"/>
                <a:ea typeface="Microsoft YaHei" pitchFamily="34" charset="-122"/>
              </a:rPr>
              <a:t>创世记</a:t>
            </a:r>
            <a:r>
              <a:rPr lang="zh-CN" altLang="en-US" sz="4400" smtClean="0">
                <a:latin typeface="Microsoft YaHei" pitchFamily="34" charset="-122"/>
                <a:ea typeface="Microsoft YaHei" pitchFamily="34" charset="-122"/>
              </a:rPr>
              <a:t>  </a:t>
            </a:r>
            <a:r>
              <a:rPr lang="en-US" altLang="zh-CN" b="1" smtClean="0">
                <a:latin typeface="Microsoft YaHei" pitchFamily="34" charset="-122"/>
                <a:ea typeface="Microsoft YaHei" pitchFamily="34" charset="-122"/>
              </a:rPr>
              <a:t>1</a:t>
            </a:r>
            <a:r>
              <a:rPr lang="en-US" altLang="zh-CN" smtClean="0">
                <a:latin typeface="Microsoft YaHei" pitchFamily="34" charset="-122"/>
                <a:ea typeface="Microsoft YaHei" pitchFamily="34" charset="-122"/>
              </a:rPr>
              <a:t>:5,8,13,19,23,31 </a:t>
            </a:r>
            <a:r>
              <a:rPr lang="en-US" altLang="zh-CN" b="1" smtClean="0">
                <a:latin typeface="Microsoft YaHei" pitchFamily="34" charset="-122"/>
                <a:ea typeface="Microsoft YaHei" pitchFamily="34" charset="-122"/>
              </a:rPr>
              <a:t>2</a:t>
            </a:r>
            <a:r>
              <a:rPr lang="en-US" altLang="zh-CN" smtClean="0">
                <a:latin typeface="Microsoft YaHei" pitchFamily="34" charset="-122"/>
                <a:ea typeface="Microsoft YaHei" pitchFamily="34" charset="-122"/>
              </a:rPr>
              <a:t>:1-3</a:t>
            </a:r>
            <a:endParaRPr lang="en-US" altLang="zh-CN" sz="4400" smtClean="0">
              <a:latin typeface="Microsoft YaHei" pitchFamily="34" charset="-122"/>
              <a:ea typeface="Microsoft YaHei" pitchFamily="34" charset="-122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zh-CN" altLang="en-US" smtClean="0">
                <a:latin typeface="Microsoft YaHei" pitchFamily="34" charset="-122"/>
                <a:ea typeface="Microsoft YaHei" pitchFamily="34" charset="-122"/>
              </a:rPr>
              <a:t>   有晚上有早晨这是头一日	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zh-CN" altLang="en-US" smtClean="0">
                <a:latin typeface="Microsoft YaHei" pitchFamily="34" charset="-122"/>
                <a:ea typeface="Microsoft YaHei" pitchFamily="34" charset="-122"/>
              </a:rPr>
              <a:t>   有晚上有早晨这是第二日	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zh-CN" altLang="en-US" smtClean="0">
                <a:latin typeface="Microsoft YaHei" pitchFamily="34" charset="-122"/>
                <a:ea typeface="Microsoft YaHei" pitchFamily="34" charset="-122"/>
              </a:rPr>
              <a:t>   有晚上有早晨这是第三日	</a:t>
            </a:r>
            <a:endParaRPr lang="en-US" altLang="zh-CN" smtClean="0">
              <a:latin typeface="Microsoft YaHei" pitchFamily="34" charset="-122"/>
              <a:ea typeface="Microsoft YaHei" pitchFamily="34" charset="-122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zh-CN" altLang="en-US" smtClean="0">
                <a:latin typeface="Microsoft YaHei" pitchFamily="34" charset="-122"/>
                <a:ea typeface="Microsoft YaHei" pitchFamily="34" charset="-122"/>
              </a:rPr>
              <a:t>   有晚上有早晨这是第四日	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zh-CN" altLang="en-US" smtClean="0">
                <a:latin typeface="Microsoft YaHei" pitchFamily="34" charset="-122"/>
                <a:ea typeface="Microsoft YaHei" pitchFamily="34" charset="-122"/>
              </a:rPr>
              <a:t>   有晚上有早晨这是第五日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zh-CN" altLang="en-US" smtClean="0">
                <a:latin typeface="Microsoft YaHei" pitchFamily="34" charset="-122"/>
                <a:ea typeface="Microsoft YaHei" pitchFamily="34" charset="-122"/>
              </a:rPr>
              <a:t>   有晚上有早晨这是第六日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altLang="zh-CN" smtClean="0">
                <a:latin typeface="Microsoft YaHei" pitchFamily="34" charset="-122"/>
                <a:ea typeface="Microsoft YaHei" pitchFamily="34" charset="-122"/>
              </a:rPr>
              <a:t>     …</a:t>
            </a:r>
            <a:r>
              <a:rPr lang="zh-CN" altLang="en-US" smtClean="0">
                <a:latin typeface="Microsoft YaHei" pitchFamily="34" charset="-122"/>
                <a:ea typeface="Microsoft YaHei" pitchFamily="34" charset="-122"/>
              </a:rPr>
              <a:t>到第七日</a:t>
            </a:r>
            <a:r>
              <a:rPr lang="en-US" altLang="zh-CN" smtClean="0">
                <a:latin typeface="Microsoft YaHei" pitchFamily="34" charset="-122"/>
                <a:ea typeface="Microsoft YaHei" pitchFamily="34" charset="-122"/>
              </a:rPr>
              <a:t>….(</a:t>
            </a:r>
            <a:r>
              <a:rPr lang="zh-CN" altLang="en-US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每週的最后一日</a:t>
            </a:r>
            <a:r>
              <a:rPr lang="en-US" altLang="zh-CN" smtClean="0">
                <a:latin typeface="Microsoft YaHei" pitchFamily="34" charset="-122"/>
                <a:ea typeface="Microsoft YaHei" pitchFamily="34" charset="-122"/>
              </a:rPr>
              <a:t>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zh-CN" altLang="en-US" smtClean="0">
                <a:latin typeface="Microsoft YaHei" pitchFamily="34" charset="-122"/>
                <a:ea typeface="Microsoft YaHei" pitchFamily="34" charset="-122"/>
              </a:rPr>
              <a:t>    神赐福给第七日</a:t>
            </a:r>
            <a:r>
              <a:rPr lang="en-US" altLang="zh-CN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mtClean="0">
                <a:latin typeface="Microsoft YaHei" pitchFamily="34" charset="-122"/>
                <a:ea typeface="Microsoft YaHei" pitchFamily="34" charset="-122"/>
              </a:rPr>
              <a:t>定为圣日</a:t>
            </a:r>
            <a:endParaRPr lang="en-US" altLang="zh-CN" b="1" smtClean="0">
              <a:solidFill>
                <a:srgbClr val="0033CC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ChangeArrowheads="1"/>
          </p:cNvSpPr>
          <p:nvPr/>
        </p:nvSpPr>
        <p:spPr bwMode="auto">
          <a:xfrm>
            <a:off x="1533525" y="147638"/>
            <a:ext cx="868363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200" b="0"/>
          </a:p>
        </p:txBody>
      </p:sp>
      <p:graphicFrame>
        <p:nvGraphicFramePr>
          <p:cNvPr id="97283" name="Group 3"/>
          <p:cNvGraphicFramePr>
            <a:graphicFrameLocks noGrp="1"/>
          </p:cNvGraphicFramePr>
          <p:nvPr/>
        </p:nvGraphicFramePr>
        <p:xfrm>
          <a:off x="457200" y="304800"/>
          <a:ext cx="8229600" cy="6330950"/>
        </p:xfrm>
        <a:graphic>
          <a:graphicData uri="http://schemas.openxmlformats.org/drawingml/2006/table">
            <a:tbl>
              <a:tblPr/>
              <a:tblGrid>
                <a:gridCol w="1176338"/>
                <a:gridCol w="1174750"/>
                <a:gridCol w="1176337"/>
                <a:gridCol w="1174750"/>
                <a:gridCol w="1176338"/>
                <a:gridCol w="1174750"/>
                <a:gridCol w="1176337"/>
              </a:tblGrid>
              <a:tr h="249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nd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rd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en-US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en-US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kumimoji="0" lang="en-US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       </a:t>
                      </a:r>
                      <a:r>
                        <a:rPr kumimoji="0" lang="zh-CN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安息日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6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14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主受难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15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安息地里一天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16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安息地里二天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 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17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安息地里三天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3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18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开始显现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19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20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21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4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22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5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23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6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24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7</a:t>
                      </a:r>
                      <a:endParaRPr kumimoji="0" lang="en-US" altLang="zh-CN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4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25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8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26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9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27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10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28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11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29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12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99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99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30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13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14</a:t>
                      </a:r>
                      <a:endParaRPr kumimoji="0" lang="en-US" altLang="zh-CN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4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15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3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16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4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17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5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18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6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19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7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20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8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21</a:t>
                      </a:r>
                      <a:endParaRPr kumimoji="0" lang="en-US" altLang="zh-CN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4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9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22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10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23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11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24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12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25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13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26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14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27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15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28</a:t>
                      </a:r>
                      <a:endParaRPr kumimoji="0" lang="en-US" altLang="zh-CN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4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16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29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17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30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18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31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19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32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20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33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21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34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22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35</a:t>
                      </a:r>
                      <a:endParaRPr kumimoji="0" lang="en-US" altLang="zh-CN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3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23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36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24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37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25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38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26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39</a:t>
                      </a:r>
                      <a:endParaRPr kumimoji="0" lang="en-US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27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40 </a:t>
                      </a: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Microsoft YaHei" pitchFamily="34" charset="-122"/>
                          <a:cs typeface="Times New Roman" pitchFamily="18" charset="0"/>
                        </a:rPr>
                        <a:t>天之久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Microsoft YaHei" pitchFamily="34" charset="-122"/>
                          <a:cs typeface="Times New Roman" pitchFamily="18" charset="0"/>
                        </a:rPr>
                        <a:t>      被接升天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29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6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4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8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7373" name="Text Box 93"/>
          <p:cNvSpPr txBox="1">
            <a:spLocks noChangeArrowheads="1"/>
          </p:cNvSpPr>
          <p:nvPr/>
        </p:nvSpPr>
        <p:spPr bwMode="auto">
          <a:xfrm>
            <a:off x="838200" y="685800"/>
            <a:ext cx="2012950" cy="457200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>
                <a:solidFill>
                  <a:srgbClr val="00CC00"/>
                </a:solidFill>
                <a:effectDag name="">
                  <a:cont type="tree" name="">
                    <a:effect ref="fillLine"/>
                    <a:outerShdw dist="38100" dir="13500000" algn="br">
                      <a:srgbClr val="55FF55"/>
                    </a:outerShdw>
                  </a:cont>
                  <a:cont type="tree" name="">
                    <a:effect ref="fillLine"/>
                    <a:outerShdw dist="38100" dir="2700000" algn="tl">
                      <a:srgbClr val="007A00"/>
                    </a:outerShdw>
                  </a:cont>
                  <a:effect ref="fillLine"/>
                </a:effectDag>
              </a:rPr>
              <a:t>受难年犹太历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8306" name="Group 2"/>
          <p:cNvGraphicFramePr>
            <a:graphicFrameLocks noGrp="1"/>
          </p:cNvGraphicFramePr>
          <p:nvPr>
            <p:ph/>
          </p:nvPr>
        </p:nvGraphicFramePr>
        <p:xfrm>
          <a:off x="381000" y="381000"/>
          <a:ext cx="8229600" cy="3706813"/>
        </p:xfrm>
        <a:graphic>
          <a:graphicData uri="http://schemas.openxmlformats.org/drawingml/2006/table">
            <a:tbl>
              <a:tblPr/>
              <a:tblGrid>
                <a:gridCol w="2487613"/>
                <a:gridCol w="2871787"/>
                <a:gridCol w="2870200"/>
              </a:tblGrid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1/14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, 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逾越节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初熟节   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(7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日的第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五旬节 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// 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七七节</a:t>
                      </a: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87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7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週六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一月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15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三月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5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87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6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週五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一月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16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三月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6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19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5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週四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一月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17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三月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7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35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4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週三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一月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18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三月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8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3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週二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一月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19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三月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9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週一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一月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20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三月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10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14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一月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21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三月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11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週日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9607" name="Text Box 40"/>
          <p:cNvSpPr txBox="1">
            <a:spLocks noChangeArrowheads="1"/>
          </p:cNvSpPr>
          <p:nvPr/>
        </p:nvSpPr>
        <p:spPr bwMode="auto">
          <a:xfrm>
            <a:off x="228600" y="4267200"/>
            <a:ext cx="7815263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0"/>
              <a:t>1 </a:t>
            </a:r>
            <a:r>
              <a:rPr lang="zh-CN" altLang="en-US" sz="2000" b="0"/>
              <a:t>五旬节</a:t>
            </a:r>
            <a:r>
              <a:rPr lang="en-US" altLang="zh-CN" sz="2000" b="0"/>
              <a:t>(</a:t>
            </a:r>
            <a:r>
              <a:rPr lang="zh-CN" altLang="en-US" sz="2000" b="0"/>
              <a:t>利</a:t>
            </a:r>
            <a:r>
              <a:rPr lang="en-US" altLang="zh-CN" sz="2000" b="0"/>
              <a:t>23:15-21):</a:t>
            </a:r>
            <a:r>
              <a:rPr lang="zh-CN" altLang="en-US" sz="2000" b="0"/>
              <a:t>从初熟节当日开始计</a:t>
            </a:r>
            <a:r>
              <a:rPr lang="en-US" altLang="zh-CN" sz="2000" b="0"/>
              <a:t>, </a:t>
            </a:r>
            <a:r>
              <a:rPr lang="zh-CN" altLang="en-US" sz="2000" b="0"/>
              <a:t>第</a:t>
            </a:r>
            <a:r>
              <a:rPr lang="en-US" altLang="zh-CN" sz="2000" b="0"/>
              <a:t>50</a:t>
            </a:r>
            <a:r>
              <a:rPr lang="zh-CN" altLang="en-US" sz="2000" b="0"/>
              <a:t>天</a:t>
            </a:r>
          </a:p>
          <a:p>
            <a:endParaRPr lang="zh-CN" altLang="en-US" sz="1000" b="0"/>
          </a:p>
          <a:p>
            <a:r>
              <a:rPr lang="en-US" altLang="zh-CN" sz="2000" b="0"/>
              <a:t>2 </a:t>
            </a:r>
            <a:r>
              <a:rPr lang="zh-CN" altLang="en-US" sz="2000" b="0"/>
              <a:t>七七节</a:t>
            </a:r>
            <a:r>
              <a:rPr lang="en-US" altLang="zh-CN" sz="2000" b="0"/>
              <a:t>(</a:t>
            </a:r>
            <a:r>
              <a:rPr lang="zh-CN" altLang="en-US" sz="2000" b="0"/>
              <a:t>申</a:t>
            </a:r>
            <a:r>
              <a:rPr lang="en-US" altLang="zh-CN" sz="2000" b="0"/>
              <a:t>16:9-12):  </a:t>
            </a:r>
            <a:r>
              <a:rPr lang="zh-CN" altLang="en-US" sz="2000" b="0"/>
              <a:t>初熟节后</a:t>
            </a:r>
            <a:r>
              <a:rPr lang="en-US" altLang="zh-CN" sz="2000" b="0"/>
              <a:t>, </a:t>
            </a:r>
            <a:r>
              <a:rPr lang="zh-CN" altLang="en-US" sz="2000" b="0"/>
              <a:t>连续</a:t>
            </a:r>
            <a:r>
              <a:rPr lang="en-US" altLang="zh-CN" sz="2000" b="0"/>
              <a:t>7</a:t>
            </a:r>
            <a:r>
              <a:rPr lang="zh-CN" altLang="en-US" sz="2000" b="0"/>
              <a:t>个第</a:t>
            </a:r>
            <a:r>
              <a:rPr lang="en-US" altLang="zh-CN" sz="2000" b="0"/>
              <a:t>7</a:t>
            </a:r>
            <a:r>
              <a:rPr lang="zh-CN" altLang="en-US" sz="2000" b="0"/>
              <a:t>日安息日</a:t>
            </a:r>
            <a:r>
              <a:rPr lang="en-US" altLang="zh-CN" sz="2000" b="0"/>
              <a:t>, </a:t>
            </a:r>
            <a:r>
              <a:rPr lang="zh-CN" altLang="en-US" sz="2000" b="0"/>
              <a:t>的次日</a:t>
            </a:r>
          </a:p>
          <a:p>
            <a:endParaRPr lang="zh-CN" altLang="en-US" sz="1000" b="0"/>
          </a:p>
          <a:p>
            <a:r>
              <a:rPr lang="en-US" altLang="zh-CN" sz="2000" b="0"/>
              <a:t>3 </a:t>
            </a:r>
            <a:r>
              <a:rPr lang="zh-CN" altLang="en-US" sz="2000" b="0"/>
              <a:t>初熟节定於</a:t>
            </a:r>
            <a:r>
              <a:rPr lang="en-US" altLang="zh-CN" sz="2000" b="0"/>
              <a:t>7</a:t>
            </a:r>
            <a:r>
              <a:rPr lang="zh-CN" altLang="en-US" sz="2000" b="0"/>
              <a:t>日的第</a:t>
            </a:r>
            <a:r>
              <a:rPr lang="en-US" altLang="zh-CN" sz="2000" b="0"/>
              <a:t>1</a:t>
            </a:r>
            <a:r>
              <a:rPr lang="zh-CN" altLang="en-US" sz="2000" b="0"/>
              <a:t>日</a:t>
            </a:r>
            <a:r>
              <a:rPr lang="en-US" altLang="zh-CN" sz="2000" b="0"/>
              <a:t>, </a:t>
            </a:r>
            <a:r>
              <a:rPr lang="zh-CN" altLang="en-US" sz="2000" b="0"/>
              <a:t>五旬节与七七节</a:t>
            </a:r>
            <a:r>
              <a:rPr lang="en-US" altLang="zh-CN" sz="2000" b="0"/>
              <a:t>, </a:t>
            </a:r>
            <a:r>
              <a:rPr lang="zh-CN" altLang="en-US" sz="2000" b="0"/>
              <a:t>两种算法必定得相同结果</a:t>
            </a:r>
          </a:p>
          <a:p>
            <a:endParaRPr lang="zh-CN" altLang="en-US" sz="1000" b="0"/>
          </a:p>
          <a:p>
            <a:r>
              <a:rPr lang="en-US" altLang="zh-CN" sz="2000" b="0"/>
              <a:t>4 </a:t>
            </a:r>
            <a:r>
              <a:rPr lang="zh-CN" altLang="en-US" sz="2000" b="0"/>
              <a:t>初熟节与五旬节必定都是</a:t>
            </a:r>
            <a:r>
              <a:rPr lang="en-US" altLang="zh-CN" sz="2000" b="0"/>
              <a:t>7</a:t>
            </a:r>
            <a:r>
              <a:rPr lang="zh-CN" altLang="en-US" sz="2000" b="0"/>
              <a:t>日的第</a:t>
            </a:r>
            <a:r>
              <a:rPr lang="en-US" altLang="zh-CN" sz="2000" b="0"/>
              <a:t>1</a:t>
            </a:r>
            <a:r>
              <a:rPr lang="zh-CN" altLang="en-US" sz="2000" b="0"/>
              <a:t>日</a:t>
            </a:r>
          </a:p>
        </p:txBody>
      </p:sp>
      <p:sp>
        <p:nvSpPr>
          <p:cNvPr id="109608" name="Text Box 42"/>
          <p:cNvSpPr txBox="1">
            <a:spLocks noChangeArrowheads="1"/>
          </p:cNvSpPr>
          <p:nvPr/>
        </p:nvSpPr>
        <p:spPr bwMode="auto">
          <a:xfrm>
            <a:off x="1066800" y="6172200"/>
            <a:ext cx="6134100" cy="385763"/>
          </a:xfrm>
          <a:prstGeom prst="rect">
            <a:avLst/>
          </a:prstGeom>
          <a:noFill/>
          <a:ln w="19050">
            <a:solidFill>
              <a:srgbClr val="00CC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00CC00"/>
                </a:solidFill>
              </a:rPr>
              <a:t>绿色</a:t>
            </a:r>
            <a:r>
              <a:rPr lang="en-US" altLang="zh-CN">
                <a:solidFill>
                  <a:srgbClr val="00CC00"/>
                </a:solidFill>
              </a:rPr>
              <a:t>: </a:t>
            </a:r>
            <a:r>
              <a:rPr lang="zh-CN" altLang="en-US">
                <a:solidFill>
                  <a:srgbClr val="00CC00"/>
                </a:solidFill>
              </a:rPr>
              <a:t>主耶稣受难年</a:t>
            </a:r>
            <a:r>
              <a:rPr lang="en-US" altLang="zh-CN">
                <a:solidFill>
                  <a:srgbClr val="00CC00"/>
                </a:solidFill>
              </a:rPr>
              <a:t>, </a:t>
            </a:r>
            <a:r>
              <a:rPr lang="zh-CN" altLang="en-US">
                <a:solidFill>
                  <a:srgbClr val="00CC00"/>
                </a:solidFill>
              </a:rPr>
              <a:t>逾越节</a:t>
            </a:r>
            <a:r>
              <a:rPr lang="en-US" altLang="zh-CN">
                <a:solidFill>
                  <a:srgbClr val="00CC00"/>
                </a:solidFill>
              </a:rPr>
              <a:t>, </a:t>
            </a:r>
            <a:r>
              <a:rPr lang="zh-CN" altLang="en-US">
                <a:solidFill>
                  <a:srgbClr val="00CC00"/>
                </a:solidFill>
              </a:rPr>
              <a:t>初熟节</a:t>
            </a:r>
            <a:r>
              <a:rPr lang="en-US" altLang="zh-CN">
                <a:solidFill>
                  <a:srgbClr val="00CC00"/>
                </a:solidFill>
              </a:rPr>
              <a:t>, </a:t>
            </a:r>
            <a:r>
              <a:rPr lang="zh-CN" altLang="en-US">
                <a:solidFill>
                  <a:srgbClr val="00CC00"/>
                </a:solidFill>
              </a:rPr>
              <a:t>五旬节</a:t>
            </a:r>
            <a:r>
              <a:rPr lang="en-US" altLang="zh-CN">
                <a:solidFill>
                  <a:srgbClr val="00CC00"/>
                </a:solidFill>
              </a:rPr>
              <a:t>(</a:t>
            </a:r>
            <a:r>
              <a:rPr lang="zh-CN" altLang="en-US">
                <a:solidFill>
                  <a:srgbClr val="00CC00"/>
                </a:solidFill>
              </a:rPr>
              <a:t>七七节</a:t>
            </a:r>
            <a:r>
              <a:rPr lang="en-US" altLang="zh-CN">
                <a:solidFill>
                  <a:srgbClr val="00CC00"/>
                </a:solidFill>
              </a:rPr>
              <a:t>)</a:t>
            </a:r>
            <a:r>
              <a:rPr lang="zh-CN" altLang="en-US">
                <a:solidFill>
                  <a:srgbClr val="00CC00"/>
                </a:solidFill>
              </a:rPr>
              <a:t>的日期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330" name="Object 2"/>
          <p:cNvGraphicFramePr>
            <a:graphicFrameLocks noChangeAspect="1"/>
          </p:cNvGraphicFramePr>
          <p:nvPr>
            <p:ph/>
          </p:nvPr>
        </p:nvGraphicFramePr>
        <p:xfrm>
          <a:off x="381000" y="457200"/>
          <a:ext cx="9829800" cy="5775325"/>
        </p:xfrm>
        <a:graphic>
          <a:graphicData uri="http://schemas.openxmlformats.org/presentationml/2006/ole">
            <p:oleObj spid="_x0000_s99330" name="Worksheet" r:id="rId4" imgW="8639308" imgH="5076906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ChangeArrowheads="1"/>
          </p:cNvSpPr>
          <p:nvPr/>
        </p:nvSpPr>
        <p:spPr bwMode="auto">
          <a:xfrm>
            <a:off x="1533525" y="-20638"/>
            <a:ext cx="868363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200" b="0"/>
          </a:p>
        </p:txBody>
      </p:sp>
      <p:graphicFrame>
        <p:nvGraphicFramePr>
          <p:cNvPr id="101379" name="Group 3"/>
          <p:cNvGraphicFramePr>
            <a:graphicFrameLocks noGrp="1"/>
          </p:cNvGraphicFramePr>
          <p:nvPr/>
        </p:nvGraphicFramePr>
        <p:xfrm>
          <a:off x="228600" y="228600"/>
          <a:ext cx="8686800" cy="6489700"/>
        </p:xfrm>
        <a:graphic>
          <a:graphicData uri="http://schemas.openxmlformats.org/drawingml/2006/table">
            <a:tbl>
              <a:tblPr/>
              <a:tblGrid>
                <a:gridCol w="1239838"/>
                <a:gridCol w="1243012"/>
                <a:gridCol w="1239838"/>
                <a:gridCol w="1241425"/>
                <a:gridCol w="1239837"/>
                <a:gridCol w="1243013"/>
                <a:gridCol w="1239837"/>
              </a:tblGrid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nd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rd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en-US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en-US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kumimoji="0" lang="en-US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      </a:t>
                      </a:r>
                      <a:r>
                        <a:rPr kumimoji="0" lang="zh-CN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安息日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0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14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主受难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15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icrosoft YaHei" pitchFamily="34" charset="-122"/>
                          <a:cs typeface="Times New Roman" pitchFamily="18" charset="0"/>
                        </a:rPr>
                        <a:t>安息地里一天</a:t>
                      </a: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16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安息地里二天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 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17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安息地里三天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0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18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开始显现</a:t>
                      </a:r>
                      <a:endParaRPr kumimoji="0" lang="zh-CN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初熟节</a:t>
                      </a:r>
                      <a:r>
                        <a:rPr kumimoji="0" lang="en-US" altLang="zh-CN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利</a:t>
                      </a:r>
                      <a:r>
                        <a:rPr kumimoji="0" lang="en-US" altLang="zh-CN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23:9-11)</a:t>
                      </a:r>
                      <a:endParaRPr kumimoji="0" lang="en-US" altLang="zh-CN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24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初熟节之后</a:t>
                      </a:r>
                      <a:endParaRPr kumimoji="0" lang="zh-CN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</a:t>
                      </a: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安息日</a:t>
                      </a:r>
                      <a:endParaRPr kumimoji="0" lang="zh-CN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申 </a:t>
                      </a:r>
                      <a:r>
                        <a:rPr kumimoji="0" lang="en-US" altLang="zh-CN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16:9-12)</a:t>
                      </a:r>
                      <a:endParaRPr kumimoji="0" lang="en-US" altLang="zh-CN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1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正   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30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</a:t>
                      </a: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安息日</a:t>
                      </a:r>
                      <a:endParaRPr kumimoji="0" lang="zh-CN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8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8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3</a:t>
                      </a: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安息日</a:t>
                      </a:r>
                      <a:endParaRPr kumimoji="0" lang="zh-CN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8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15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4</a:t>
                      </a: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安息日</a:t>
                      </a:r>
                      <a:endParaRPr kumimoji="0" lang="zh-CN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1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22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</a:t>
                      </a:r>
                      <a:r>
                        <a:rPr kumimoji="0" lang="en-US" altLang="zh-CN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5</a:t>
                      </a: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安息日</a:t>
                      </a:r>
                      <a:endParaRPr kumimoji="0" lang="zh-CN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8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27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40 </a:t>
                      </a: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天之久</a:t>
                      </a:r>
                      <a:endParaRPr kumimoji="0" lang="zh-CN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     被接升天</a:t>
                      </a:r>
                      <a:endParaRPr kumimoji="0" lang="zh-CN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二    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29</a:t>
                      </a:r>
                      <a:endParaRPr kumimoji="0" lang="en-US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Microsoft YaHei" pitchFamily="34" charset="-122"/>
                          <a:cs typeface="Times New Roman" pitchFamily="18" charset="0"/>
                        </a:rPr>
                        <a:t>第六安息日</a:t>
                      </a:r>
                      <a:endParaRPr kumimoji="0" lang="zh-CN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1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7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Microsoft YaHei" pitchFamily="34" charset="-122"/>
                          <a:cs typeface="Times New Roman" pitchFamily="18" charset="0"/>
                        </a:rPr>
                        <a:t>第七安息日</a:t>
                      </a:r>
                      <a:endParaRPr kumimoji="0" lang="zh-CN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0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</a:t>
                      </a:r>
                      <a:r>
                        <a:rPr kumimoji="0" lang="en-US" altLang="zh-CN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8  </a:t>
                      </a: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五旬节</a:t>
                      </a:r>
                      <a:endParaRPr kumimoji="0" lang="zh-CN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1. </a:t>
                      </a: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第七安息日的次日</a:t>
                      </a:r>
                      <a:endParaRPr kumimoji="0" lang="zh-CN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申</a:t>
                      </a:r>
                      <a:r>
                        <a:rPr kumimoji="0" lang="en-US" altLang="zh-CN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16:9-12)</a:t>
                      </a:r>
                      <a:endParaRPr kumimoji="0" lang="en-US" altLang="zh-CN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2. </a:t>
                      </a: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初熟节起第</a:t>
                      </a:r>
                      <a:r>
                        <a:rPr kumimoji="0" lang="en-US" altLang="zh-CN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50</a:t>
                      </a: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天</a:t>
                      </a:r>
                      <a:endParaRPr kumimoji="0" lang="zh-CN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五旬节算法</a:t>
                      </a:r>
                      <a:r>
                        <a:rPr kumimoji="0" lang="en-US" altLang="zh-CN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利</a:t>
                      </a:r>
                      <a:r>
                        <a:rPr kumimoji="0" lang="en-US" altLang="zh-CN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23:13-21)</a:t>
                      </a:r>
                      <a:endParaRPr kumimoji="0" lang="en-US" altLang="zh-CN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三   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Times New Roman" pitchFamily="18" charset="0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1469" name="Text Box 93"/>
          <p:cNvSpPr txBox="1">
            <a:spLocks noChangeArrowheads="1"/>
          </p:cNvSpPr>
          <p:nvPr/>
        </p:nvSpPr>
        <p:spPr bwMode="auto">
          <a:xfrm>
            <a:off x="1143000" y="533400"/>
            <a:ext cx="2012950" cy="457200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>
                <a:solidFill>
                  <a:srgbClr val="00CC00"/>
                </a:solidFill>
                <a:effectDag name="">
                  <a:cont type="tree" name="">
                    <a:effect ref="fillLine"/>
                    <a:outerShdw dist="38100" dir="13500000" algn="br">
                      <a:srgbClr val="55FF55"/>
                    </a:outerShdw>
                  </a:cont>
                  <a:cont type="tree" name="">
                    <a:effect ref="fillLine"/>
                    <a:outerShdw dist="38100" dir="2700000" algn="tl">
                      <a:srgbClr val="007A00"/>
                    </a:outerShdw>
                  </a:cont>
                  <a:effect ref="fillLine"/>
                </a:effectDag>
              </a:rPr>
              <a:t>受难年犹太历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200"/>
            <a:ext cx="8229600" cy="381000"/>
          </a:xfrm>
        </p:spPr>
        <p:txBody>
          <a:bodyPr/>
          <a:lstStyle/>
          <a:p>
            <a:pPr eaLnBrk="1" hangingPunct="1"/>
            <a:r>
              <a:rPr lang="zh-CN" altLang="en-US" sz="2800" b="1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现行犹太传统与圣经不符合之处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533400"/>
            <a:ext cx="8686800" cy="5943600"/>
          </a:xfrm>
          <a:ln w="38100" cmpd="dbl">
            <a:solidFill>
              <a:schemeClr val="tx1"/>
            </a:solidFill>
          </a:ln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zh-CN" altLang="en-US" sz="2400" b="1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无论那一年</a:t>
            </a:r>
          </a:p>
          <a:p>
            <a:pPr marL="609600" indent="-609600" eaLnBrk="1" hangingPunct="1">
              <a:buFontTx/>
              <a:buNone/>
            </a:pPr>
            <a:r>
              <a:rPr lang="en-US" altLang="zh-CN" sz="2400" b="1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1 </a:t>
            </a:r>
            <a:r>
              <a:rPr lang="zh-CN" altLang="en-US" sz="2400" b="1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犹太历正月</a:t>
            </a:r>
            <a:r>
              <a:rPr lang="en-US" altLang="zh-CN" sz="2400" b="1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16</a:t>
            </a:r>
            <a:r>
              <a:rPr lang="zh-CN" altLang="en-US" sz="2400" b="1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日为初熟节</a:t>
            </a:r>
          </a:p>
          <a:p>
            <a:pPr marL="609600" indent="-609600" eaLnBrk="1" hangingPunct="1">
              <a:buFontTx/>
              <a:buNone/>
            </a:pPr>
            <a:r>
              <a:rPr lang="en-US" altLang="zh-CN" sz="2400" b="1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2 </a:t>
            </a:r>
            <a:r>
              <a:rPr lang="zh-CN" altLang="en-US" sz="2400" b="1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犹太历三月</a:t>
            </a:r>
            <a:r>
              <a:rPr lang="en-US" altLang="zh-CN" sz="2400" b="1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6</a:t>
            </a:r>
            <a:r>
              <a:rPr lang="zh-CN" altLang="en-US" sz="2400" b="1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日为五旬节 </a:t>
            </a:r>
            <a:r>
              <a:rPr lang="en-US" altLang="zh-CN" sz="2400" b="1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400" b="1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正月</a:t>
            </a:r>
            <a:r>
              <a:rPr lang="en-US" altLang="zh-CN" sz="2400" b="1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16</a:t>
            </a:r>
            <a:r>
              <a:rPr lang="zh-CN" altLang="en-US" sz="2400" b="1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日起</a:t>
            </a:r>
            <a:r>
              <a:rPr lang="en-US" altLang="zh-CN" sz="2400" b="1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400" b="1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第</a:t>
            </a:r>
            <a:r>
              <a:rPr lang="en-US" altLang="zh-CN" sz="2400" b="1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50</a:t>
            </a:r>
            <a:r>
              <a:rPr lang="zh-CN" altLang="en-US" sz="2400" b="1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天</a:t>
            </a:r>
            <a:r>
              <a:rPr lang="en-US" altLang="zh-CN" sz="2400" b="1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)</a:t>
            </a:r>
          </a:p>
          <a:p>
            <a:pPr marL="609600" indent="-609600" eaLnBrk="1" hangingPunct="1">
              <a:buFontTx/>
              <a:buNone/>
            </a:pPr>
            <a:r>
              <a:rPr lang="en-US" altLang="zh-CN" sz="12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12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可</a:t>
            </a:r>
            <a:r>
              <a:rPr lang="en-US" altLang="zh-CN" sz="12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7:13)</a:t>
            </a:r>
            <a:r>
              <a:rPr lang="zh-CN" altLang="en-US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这就是你们承接遗传</a:t>
            </a:r>
            <a:r>
              <a:rPr lang="en-US" altLang="zh-CN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废了神的道</a:t>
            </a:r>
            <a:r>
              <a:rPr lang="en-US" altLang="zh-CN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,……………..</a:t>
            </a:r>
          </a:p>
          <a:p>
            <a:pPr marL="609600" indent="-609600" eaLnBrk="1" hangingPunct="1">
              <a:buFontTx/>
              <a:buNone/>
            </a:pPr>
            <a:endParaRPr lang="zh-CN" altLang="en-US" sz="2400" b="1" smtClean="0">
              <a:latin typeface="Microsoft YaHei" pitchFamily="34" charset="-122"/>
              <a:ea typeface="Microsoft YaHei" pitchFamily="34" charset="-122"/>
            </a:endParaRPr>
          </a:p>
          <a:p>
            <a:pPr marL="609600" indent="-609600" eaLnBrk="1" hangingPunct="1">
              <a:buFontTx/>
              <a:buNone/>
            </a:pP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路加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24:44-46</a:t>
            </a:r>
          </a:p>
          <a:p>
            <a:pPr marL="609600" indent="-609600" eaLnBrk="1" hangingPunct="1">
              <a:buFontTx/>
              <a:buNone/>
            </a:pPr>
            <a:r>
              <a:rPr lang="en-US" altLang="zh-CN" sz="2400" b="1" baseline="30000" smtClean="0">
                <a:latin typeface="Microsoft YaHei" pitchFamily="34" charset="-122"/>
                <a:ea typeface="Microsoft YaHei" pitchFamily="34" charset="-122"/>
              </a:rPr>
              <a:t>44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耶稣对他们说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: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这就是我从前与你们同在之时所告诉你们的话</a:t>
            </a:r>
          </a:p>
          <a:p>
            <a:pPr marL="609600" indent="-609600" eaLnBrk="1" hangingPunct="1">
              <a:buFontTx/>
              <a:buNone/>
            </a:pP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说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:</a:t>
            </a:r>
            <a:r>
              <a:rPr lang="zh-CN" altLang="en-US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摩西的律法</a:t>
            </a:r>
            <a:r>
              <a:rPr lang="en-US" altLang="zh-CN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先知的书</a:t>
            </a:r>
            <a:r>
              <a:rPr lang="en-US" altLang="zh-CN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和诗篇上所记的</a:t>
            </a:r>
            <a:r>
              <a:rPr lang="en-US" altLang="zh-CN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凡指着我的话都必须</a:t>
            </a:r>
          </a:p>
          <a:p>
            <a:pPr marL="609600" indent="-609600" eaLnBrk="1" hangingPunct="1">
              <a:buFontTx/>
              <a:buNone/>
            </a:pPr>
            <a:r>
              <a:rPr lang="zh-CN" altLang="en-US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应验</a:t>
            </a:r>
          </a:p>
          <a:p>
            <a:pPr marL="609600" indent="-609600" eaLnBrk="1" hangingPunct="1">
              <a:buFontTx/>
              <a:buNone/>
            </a:pPr>
            <a:r>
              <a:rPr lang="en-US" altLang="zh-CN" sz="2400" b="1" baseline="30000" smtClean="0">
                <a:latin typeface="Microsoft YaHei" pitchFamily="34" charset="-122"/>
                <a:ea typeface="Microsoft YaHei" pitchFamily="34" charset="-122"/>
              </a:rPr>
              <a:t>45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於是耶稣开他们的心窍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使他们能明白圣经</a:t>
            </a:r>
          </a:p>
          <a:p>
            <a:pPr marL="609600" indent="-609600" eaLnBrk="1" hangingPunct="1">
              <a:buFontTx/>
              <a:buNone/>
            </a:pPr>
            <a:r>
              <a:rPr lang="en-US" altLang="zh-CN" sz="2400" b="1" baseline="30000" smtClean="0">
                <a:latin typeface="Microsoft YaHei" pitchFamily="34" charset="-122"/>
                <a:ea typeface="Microsoft YaHei" pitchFamily="34" charset="-122"/>
              </a:rPr>
              <a:t>46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又对他们说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: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照经上所写的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基督必受害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第三日从死里复活</a:t>
            </a:r>
          </a:p>
          <a:p>
            <a:pPr marL="609600" indent="-609600" eaLnBrk="1" hangingPunct="1">
              <a:buFontTx/>
              <a:buNone/>
            </a:pPr>
            <a:endParaRPr lang="zh-CN" altLang="en-US" sz="1200" b="1" smtClean="0">
              <a:latin typeface="Microsoft YaHei" pitchFamily="34" charset="-122"/>
              <a:ea typeface="Microsoft YaHei" pitchFamily="34" charset="-122"/>
            </a:endParaRPr>
          </a:p>
          <a:p>
            <a:pPr marL="609600" indent="-609600" eaLnBrk="1" hangingPunct="1">
              <a:buFontTx/>
              <a:buNone/>
            </a:pP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     </a:t>
            </a:r>
            <a:r>
              <a:rPr lang="en-US" altLang="zh-CN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耶稣亲自提示</a:t>
            </a:r>
            <a:r>
              <a:rPr lang="en-US" altLang="zh-CN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: </a:t>
            </a:r>
            <a:r>
              <a:rPr lang="zh-CN" altLang="en-US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十架旅程的细节</a:t>
            </a:r>
            <a:r>
              <a:rPr lang="en-US" altLang="zh-CN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完全照圣经应验</a:t>
            </a:r>
            <a:r>
              <a:rPr lang="en-US" altLang="zh-CN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)</a:t>
            </a:r>
            <a:endParaRPr lang="en-US" altLang="zh-CN" sz="2800" b="1" smtClean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14691" name="Text Box 4"/>
          <p:cNvSpPr txBox="1">
            <a:spLocks noChangeArrowheads="1"/>
          </p:cNvSpPr>
          <p:nvPr/>
        </p:nvSpPr>
        <p:spPr bwMode="auto">
          <a:xfrm>
            <a:off x="381000" y="1143000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800" b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904" name="Group 168"/>
          <p:cNvGraphicFramePr>
            <a:graphicFrameLocks noGrp="1"/>
          </p:cNvGraphicFramePr>
          <p:nvPr>
            <p:ph/>
          </p:nvPr>
        </p:nvGraphicFramePr>
        <p:xfrm>
          <a:off x="381000" y="762000"/>
          <a:ext cx="8229600" cy="4856163"/>
        </p:xfrm>
        <a:graphic>
          <a:graphicData uri="http://schemas.openxmlformats.org/drawingml/2006/table">
            <a:tbl>
              <a:tblPr/>
              <a:tblGrid>
                <a:gridCol w="1174750"/>
                <a:gridCol w="1176338"/>
                <a:gridCol w="1174750"/>
                <a:gridCol w="1174750"/>
                <a:gridCol w="1176337"/>
                <a:gridCol w="1176338"/>
                <a:gridCol w="1176337"/>
              </a:tblGrid>
              <a:tr h="430213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Sun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Mon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Tue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Wed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Thu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Fri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Sat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10 Nisan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11 Nisan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3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12 Nisan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4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13 Nisan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5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14 Nisan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逾越节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6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15 Nisan</a:t>
                      </a:r>
                      <a:endParaRPr kumimoji="0" lang="en-US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除酵节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7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16 Nisan</a:t>
                      </a:r>
                      <a:endParaRPr kumimoji="0" lang="en-US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除酵节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8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17 Nisan</a:t>
                      </a:r>
                      <a:endParaRPr kumimoji="0" lang="en-US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除酵节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9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18 Nisan</a:t>
                      </a:r>
                      <a:endParaRPr kumimoji="0" lang="en-US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除酵节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圣经的初熟节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10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19 Nisan</a:t>
                      </a:r>
                      <a:endParaRPr kumimoji="0" lang="en-US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除酵节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11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20 Nisan</a:t>
                      </a:r>
                      <a:endParaRPr kumimoji="0" lang="en-US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除酵节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12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21 Nisan</a:t>
                      </a:r>
                      <a:endParaRPr kumimoji="0" lang="en-US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除酵节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13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22 Nisan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14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23 Nisan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15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24 Nisan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16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25 Nisan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17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26 Nisan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18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27 Nisan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19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28 Nisan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20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29 Nisan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21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30 Nisan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22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23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24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3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25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4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26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5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27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6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28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7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29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8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1038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30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9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6803" name="Text Box 68"/>
          <p:cNvSpPr txBox="1">
            <a:spLocks noChangeArrowheads="1"/>
          </p:cNvSpPr>
          <p:nvPr/>
        </p:nvSpPr>
        <p:spPr bwMode="auto">
          <a:xfrm>
            <a:off x="365125" y="188913"/>
            <a:ext cx="1212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/>
              <a:t>April 2023</a:t>
            </a:r>
          </a:p>
        </p:txBody>
      </p:sp>
      <p:sp>
        <p:nvSpPr>
          <p:cNvPr id="116804" name="Text Box 4"/>
          <p:cNvSpPr txBox="1">
            <a:spLocks noChangeArrowheads="1"/>
          </p:cNvSpPr>
          <p:nvPr/>
        </p:nvSpPr>
        <p:spPr bwMode="auto">
          <a:xfrm>
            <a:off x="1295400" y="5715000"/>
            <a:ext cx="70199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FF0000"/>
                </a:solidFill>
              </a:rPr>
              <a:t>犹太人现行传统 </a:t>
            </a:r>
            <a:r>
              <a:rPr lang="en-US" altLang="zh-CN" sz="1600">
                <a:solidFill>
                  <a:srgbClr val="FF0000"/>
                </a:solidFill>
              </a:rPr>
              <a:t>(</a:t>
            </a:r>
            <a:r>
              <a:rPr lang="zh-CN" altLang="en-US" sz="1600">
                <a:solidFill>
                  <a:srgbClr val="FF0000"/>
                </a:solidFill>
              </a:rPr>
              <a:t>没根据圣经</a:t>
            </a:r>
            <a:r>
              <a:rPr lang="en-US" altLang="zh-CN" sz="1600">
                <a:solidFill>
                  <a:srgbClr val="FF0000"/>
                </a:solidFill>
              </a:rPr>
              <a:t>)   </a:t>
            </a:r>
            <a:r>
              <a:rPr lang="zh-CN" altLang="en-US" sz="1600">
                <a:solidFill>
                  <a:srgbClr val="FF0000"/>
                </a:solidFill>
              </a:rPr>
              <a:t>每一年都以正月</a:t>
            </a:r>
            <a:r>
              <a:rPr lang="en-US" altLang="zh-CN" sz="1600">
                <a:solidFill>
                  <a:srgbClr val="FF0000"/>
                </a:solidFill>
              </a:rPr>
              <a:t>16</a:t>
            </a:r>
            <a:r>
              <a:rPr lang="zh-CN" altLang="en-US" sz="1600">
                <a:solidFill>
                  <a:srgbClr val="FF0000"/>
                </a:solidFill>
              </a:rPr>
              <a:t>日</a:t>
            </a:r>
            <a:r>
              <a:rPr lang="en-US" altLang="zh-CN" sz="1600">
                <a:solidFill>
                  <a:srgbClr val="FF0000"/>
                </a:solidFill>
              </a:rPr>
              <a:t>(Nisan 16)</a:t>
            </a:r>
            <a:r>
              <a:rPr lang="zh-CN" altLang="en-US" sz="1600">
                <a:solidFill>
                  <a:srgbClr val="FF0000"/>
                </a:solidFill>
              </a:rPr>
              <a:t>为初熟节</a:t>
            </a:r>
          </a:p>
          <a:p>
            <a:r>
              <a:rPr lang="en-US" altLang="zh-CN" sz="1600">
                <a:solidFill>
                  <a:srgbClr val="FF0000"/>
                </a:solidFill>
              </a:rPr>
              <a:t>(</a:t>
            </a:r>
            <a:r>
              <a:rPr lang="zh-CN" altLang="en-US" sz="1600">
                <a:solidFill>
                  <a:srgbClr val="FF0000"/>
                </a:solidFill>
              </a:rPr>
              <a:t>按这传统</a:t>
            </a:r>
            <a:r>
              <a:rPr lang="en-US" altLang="zh-CN" sz="1600">
                <a:solidFill>
                  <a:srgbClr val="FF0000"/>
                </a:solidFill>
              </a:rPr>
              <a:t>, </a:t>
            </a:r>
            <a:r>
              <a:rPr lang="zh-CN" altLang="en-US" sz="1600">
                <a:solidFill>
                  <a:srgbClr val="FF0000"/>
                </a:solidFill>
              </a:rPr>
              <a:t>则</a:t>
            </a:r>
            <a:r>
              <a:rPr lang="en-US" altLang="zh-CN" sz="1600">
                <a:solidFill>
                  <a:srgbClr val="FF0000"/>
                </a:solidFill>
              </a:rPr>
              <a:t>2023</a:t>
            </a:r>
            <a:r>
              <a:rPr lang="zh-CN" altLang="en-US" sz="1600">
                <a:solidFill>
                  <a:srgbClr val="FF0000"/>
                </a:solidFill>
              </a:rPr>
              <a:t>年的犹太历</a:t>
            </a:r>
            <a:r>
              <a:rPr lang="en-US" altLang="zh-CN" sz="1600">
                <a:solidFill>
                  <a:srgbClr val="FF0000"/>
                </a:solidFill>
              </a:rPr>
              <a:t>, </a:t>
            </a:r>
            <a:r>
              <a:rPr lang="zh-CN" altLang="en-US" sz="1600">
                <a:solidFill>
                  <a:srgbClr val="FF0000"/>
                </a:solidFill>
              </a:rPr>
              <a:t>初熟节不在七日的第</a:t>
            </a:r>
            <a:r>
              <a:rPr lang="en-US" altLang="zh-CN" sz="1600">
                <a:solidFill>
                  <a:srgbClr val="FF0000"/>
                </a:solidFill>
              </a:rPr>
              <a:t>1</a:t>
            </a:r>
            <a:r>
              <a:rPr lang="zh-CN" altLang="en-US" sz="1600">
                <a:solidFill>
                  <a:srgbClr val="FF0000"/>
                </a:solidFill>
              </a:rPr>
              <a:t>日</a:t>
            </a:r>
            <a:r>
              <a:rPr lang="en-US" altLang="zh-CN" sz="1600">
                <a:solidFill>
                  <a:srgbClr val="FF0000"/>
                </a:solidFill>
              </a:rPr>
              <a:t>- </a:t>
            </a:r>
            <a:r>
              <a:rPr lang="zh-CN" altLang="en-US" sz="1600">
                <a:solidFill>
                  <a:srgbClr val="FF0000"/>
                </a:solidFill>
              </a:rPr>
              <a:t>不合圣经</a:t>
            </a:r>
            <a:r>
              <a:rPr lang="en-US" altLang="zh-CN" sz="1600">
                <a:solidFill>
                  <a:srgbClr val="FF0000"/>
                </a:solidFill>
              </a:rPr>
              <a:t>) </a:t>
            </a:r>
          </a:p>
        </p:txBody>
      </p:sp>
      <p:sp>
        <p:nvSpPr>
          <p:cNvPr id="116805" name="Line 5"/>
          <p:cNvSpPr>
            <a:spLocks noChangeShapeType="1"/>
          </p:cNvSpPr>
          <p:nvPr/>
        </p:nvSpPr>
        <p:spPr bwMode="auto">
          <a:xfrm flipH="1" flipV="1">
            <a:off x="7010400" y="2286000"/>
            <a:ext cx="304800" cy="3505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7906" name="Group 146"/>
          <p:cNvGraphicFramePr>
            <a:graphicFrameLocks noGrp="1"/>
          </p:cNvGraphicFramePr>
          <p:nvPr>
            <p:ph/>
          </p:nvPr>
        </p:nvGraphicFramePr>
        <p:xfrm>
          <a:off x="457200" y="762000"/>
          <a:ext cx="8229600" cy="4419600"/>
        </p:xfrm>
        <a:graphic>
          <a:graphicData uri="http://schemas.openxmlformats.org/drawingml/2006/table">
            <a:tbl>
              <a:tblPr/>
              <a:tblGrid>
                <a:gridCol w="1174750"/>
                <a:gridCol w="1176338"/>
                <a:gridCol w="1174750"/>
                <a:gridCol w="1174750"/>
                <a:gridCol w="1176337"/>
                <a:gridCol w="1176338"/>
                <a:gridCol w="1176337"/>
              </a:tblGrid>
              <a:tr h="538163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Sun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Mon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Tue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Wed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Thu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Fri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Sat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72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10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11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3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12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4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13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5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14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6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15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7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16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8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17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9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18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10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19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11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20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12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21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13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22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14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23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15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24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16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25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17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26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18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27 Iyar</a:t>
                      </a:r>
                      <a:endParaRPr kumimoji="0" lang="en-US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升天日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19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28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20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29 Iyar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21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 Sivan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22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 Sivan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23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3 Sivan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24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4 Sivan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25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5 Sivan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26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6 Sivan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27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7 Sivan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28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8 Sivan</a:t>
                      </a:r>
                      <a:endParaRPr kumimoji="0" lang="en-US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圣经的五旬节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29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9 Sivan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30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10 Sivan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31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Times New Roman" pitchFamily="18" charset="0"/>
                        </a:rPr>
                        <a:t>11 Sivan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7819" name="Text Box 60"/>
          <p:cNvSpPr txBox="1">
            <a:spLocks noChangeArrowheads="1"/>
          </p:cNvSpPr>
          <p:nvPr/>
        </p:nvSpPr>
        <p:spPr bwMode="auto">
          <a:xfrm>
            <a:off x="517525" y="188913"/>
            <a:ext cx="1187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/>
              <a:t>May 2023</a:t>
            </a:r>
          </a:p>
        </p:txBody>
      </p:sp>
      <p:sp>
        <p:nvSpPr>
          <p:cNvPr id="117820" name="Text Box 3"/>
          <p:cNvSpPr txBox="1">
            <a:spLocks noChangeArrowheads="1"/>
          </p:cNvSpPr>
          <p:nvPr/>
        </p:nvSpPr>
        <p:spPr bwMode="auto">
          <a:xfrm>
            <a:off x="381000" y="5562600"/>
            <a:ext cx="8305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FF0000"/>
                </a:solidFill>
              </a:rPr>
              <a:t>犹太人现行传统 </a:t>
            </a:r>
            <a:r>
              <a:rPr lang="en-US" altLang="zh-CN" sz="1600">
                <a:solidFill>
                  <a:srgbClr val="FF0000"/>
                </a:solidFill>
              </a:rPr>
              <a:t>(</a:t>
            </a:r>
            <a:r>
              <a:rPr lang="zh-CN" altLang="en-US" sz="1600">
                <a:solidFill>
                  <a:srgbClr val="FF0000"/>
                </a:solidFill>
              </a:rPr>
              <a:t>没根据圣经</a:t>
            </a:r>
            <a:r>
              <a:rPr lang="en-US" altLang="zh-CN" sz="1600">
                <a:solidFill>
                  <a:srgbClr val="FF0000"/>
                </a:solidFill>
              </a:rPr>
              <a:t>)               </a:t>
            </a:r>
            <a:r>
              <a:rPr lang="zh-CN" altLang="en-US" sz="1600">
                <a:solidFill>
                  <a:srgbClr val="FF0000"/>
                </a:solidFill>
              </a:rPr>
              <a:t>每年都以三月</a:t>
            </a:r>
            <a:r>
              <a:rPr lang="en-US" altLang="zh-CN" sz="1600">
                <a:solidFill>
                  <a:srgbClr val="FF0000"/>
                </a:solidFill>
              </a:rPr>
              <a:t>6</a:t>
            </a:r>
            <a:r>
              <a:rPr lang="zh-CN" altLang="en-US" sz="1600">
                <a:solidFill>
                  <a:srgbClr val="FF0000"/>
                </a:solidFill>
              </a:rPr>
              <a:t>日</a:t>
            </a:r>
            <a:r>
              <a:rPr lang="en-US" altLang="zh-CN" sz="1600">
                <a:solidFill>
                  <a:srgbClr val="FF0000"/>
                </a:solidFill>
              </a:rPr>
              <a:t>(Sivan 6)</a:t>
            </a:r>
            <a:r>
              <a:rPr lang="zh-CN" altLang="en-US" sz="1600">
                <a:solidFill>
                  <a:srgbClr val="FF0000"/>
                </a:solidFill>
              </a:rPr>
              <a:t>为五旬节</a:t>
            </a:r>
          </a:p>
          <a:p>
            <a:endParaRPr lang="zh-CN" altLang="en-US" sz="1600">
              <a:solidFill>
                <a:srgbClr val="FF0000"/>
              </a:solidFill>
            </a:endParaRPr>
          </a:p>
          <a:p>
            <a:r>
              <a:rPr lang="en-US" altLang="zh-CN" sz="1600">
                <a:solidFill>
                  <a:srgbClr val="FF0000"/>
                </a:solidFill>
              </a:rPr>
              <a:t>(</a:t>
            </a:r>
            <a:r>
              <a:rPr lang="zh-CN" altLang="en-US" sz="1600">
                <a:solidFill>
                  <a:srgbClr val="FF0000"/>
                </a:solidFill>
              </a:rPr>
              <a:t>按此传统</a:t>
            </a:r>
            <a:r>
              <a:rPr lang="en-US" altLang="zh-CN" sz="1600">
                <a:solidFill>
                  <a:srgbClr val="FF0000"/>
                </a:solidFill>
              </a:rPr>
              <a:t>,</a:t>
            </a:r>
            <a:r>
              <a:rPr lang="zh-CN" altLang="en-US" sz="1600">
                <a:solidFill>
                  <a:srgbClr val="FF0000"/>
                </a:solidFill>
              </a:rPr>
              <a:t>则</a:t>
            </a:r>
            <a:r>
              <a:rPr lang="en-US" altLang="zh-CN" sz="1600">
                <a:solidFill>
                  <a:srgbClr val="FF0000"/>
                </a:solidFill>
              </a:rPr>
              <a:t>2023</a:t>
            </a:r>
            <a:r>
              <a:rPr lang="zh-CN" altLang="en-US" sz="1600">
                <a:solidFill>
                  <a:srgbClr val="FF0000"/>
                </a:solidFill>
              </a:rPr>
              <a:t>年的犹太历</a:t>
            </a:r>
            <a:r>
              <a:rPr lang="en-US" altLang="zh-CN" sz="1600">
                <a:solidFill>
                  <a:srgbClr val="FF0000"/>
                </a:solidFill>
              </a:rPr>
              <a:t>, </a:t>
            </a:r>
            <a:r>
              <a:rPr lang="zh-CN" altLang="en-US" sz="1600">
                <a:solidFill>
                  <a:srgbClr val="FF0000"/>
                </a:solidFill>
              </a:rPr>
              <a:t>七七节算法是三月</a:t>
            </a:r>
            <a:r>
              <a:rPr lang="en-US" altLang="zh-CN" sz="1600">
                <a:solidFill>
                  <a:srgbClr val="FF0000"/>
                </a:solidFill>
              </a:rPr>
              <a:t>1</a:t>
            </a:r>
            <a:r>
              <a:rPr lang="zh-CN" altLang="en-US" sz="1600">
                <a:solidFill>
                  <a:srgbClr val="FF0000"/>
                </a:solidFill>
              </a:rPr>
              <a:t>日</a:t>
            </a:r>
            <a:r>
              <a:rPr lang="en-US" altLang="zh-CN" sz="1600">
                <a:solidFill>
                  <a:srgbClr val="FF0000"/>
                </a:solidFill>
              </a:rPr>
              <a:t>, </a:t>
            </a:r>
            <a:r>
              <a:rPr lang="zh-CN" altLang="en-US" sz="1600">
                <a:solidFill>
                  <a:srgbClr val="FF0000"/>
                </a:solidFill>
              </a:rPr>
              <a:t>五旬节算法是三月</a:t>
            </a:r>
            <a:r>
              <a:rPr lang="en-US" altLang="zh-CN" sz="1600">
                <a:solidFill>
                  <a:srgbClr val="FF0000"/>
                </a:solidFill>
              </a:rPr>
              <a:t>6</a:t>
            </a:r>
            <a:r>
              <a:rPr lang="zh-CN" altLang="en-US" sz="1600">
                <a:solidFill>
                  <a:srgbClr val="FF0000"/>
                </a:solidFill>
              </a:rPr>
              <a:t>日</a:t>
            </a:r>
            <a:r>
              <a:rPr lang="en-US" altLang="zh-CN" sz="1600">
                <a:solidFill>
                  <a:srgbClr val="FF0000"/>
                </a:solidFill>
              </a:rPr>
              <a:t>,</a:t>
            </a:r>
          </a:p>
          <a:p>
            <a:r>
              <a:rPr lang="en-US" altLang="zh-CN" sz="1600">
                <a:solidFill>
                  <a:srgbClr val="FF0000"/>
                </a:solidFill>
              </a:rPr>
              <a:t> </a:t>
            </a:r>
            <a:r>
              <a:rPr lang="zh-CN" altLang="en-US" sz="1600">
                <a:solidFill>
                  <a:srgbClr val="FF0000"/>
                </a:solidFill>
              </a:rPr>
              <a:t>两种算法结果不同</a:t>
            </a:r>
            <a:r>
              <a:rPr lang="en-US" altLang="zh-CN" sz="1600">
                <a:solidFill>
                  <a:srgbClr val="FF0000"/>
                </a:solidFill>
              </a:rPr>
              <a:t>,</a:t>
            </a:r>
            <a:r>
              <a:rPr lang="zh-CN" altLang="en-US" sz="1600">
                <a:solidFill>
                  <a:srgbClr val="FF0000"/>
                </a:solidFill>
              </a:rPr>
              <a:t>  不合圣经</a:t>
            </a:r>
            <a:r>
              <a:rPr lang="en-US" altLang="zh-CN" sz="160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17821" name="Line 5"/>
          <p:cNvSpPr>
            <a:spLocks noChangeShapeType="1"/>
          </p:cNvSpPr>
          <p:nvPr/>
        </p:nvSpPr>
        <p:spPr bwMode="auto">
          <a:xfrm flipH="1" flipV="1">
            <a:off x="1143000" y="4038600"/>
            <a:ext cx="2667000" cy="2057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7822" name="Line 4"/>
          <p:cNvSpPr>
            <a:spLocks noChangeShapeType="1"/>
          </p:cNvSpPr>
          <p:nvPr/>
        </p:nvSpPr>
        <p:spPr bwMode="auto">
          <a:xfrm flipV="1">
            <a:off x="6400800" y="4038600"/>
            <a:ext cx="533400" cy="2057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305800" cy="990600"/>
          </a:xfrm>
        </p:spPr>
        <p:txBody>
          <a:bodyPr/>
          <a:lstStyle/>
          <a:p>
            <a:pPr eaLnBrk="1" hangingPunct="1"/>
            <a:r>
              <a:rPr lang="zh-CN" altLang="en-US" sz="3200" b="1" smtClean="0">
                <a:latin typeface="Microsoft YaHei" pitchFamily="34" charset="-122"/>
                <a:ea typeface="Microsoft YaHei" pitchFamily="34" charset="-122"/>
              </a:rPr>
              <a:t>受难年的五旬节</a:t>
            </a:r>
            <a:br>
              <a:rPr lang="zh-CN" altLang="en-US" sz="3200" b="1" smtClean="0">
                <a:latin typeface="Microsoft YaHei" pitchFamily="34" charset="-122"/>
                <a:ea typeface="Microsoft YaHei" pitchFamily="34" charset="-122"/>
              </a:rPr>
            </a:br>
            <a:r>
              <a:rPr lang="en-US" altLang="zh-CN" sz="1800" b="1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1800" b="1" smtClean="0">
                <a:latin typeface="Microsoft YaHei" pitchFamily="34" charset="-122"/>
                <a:ea typeface="Microsoft YaHei" pitchFamily="34" charset="-122"/>
              </a:rPr>
              <a:t>犹太历</a:t>
            </a:r>
            <a:r>
              <a:rPr lang="en-US" altLang="zh-CN" sz="1800" b="1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1800" b="1" smtClean="0">
                <a:latin typeface="Microsoft YaHei" pitchFamily="34" charset="-122"/>
                <a:ea typeface="Microsoft YaHei" pitchFamily="34" charset="-122"/>
              </a:rPr>
              <a:t>正月</a:t>
            </a:r>
            <a:r>
              <a:rPr lang="en-US" altLang="zh-CN" sz="1800" b="1" smtClean="0">
                <a:latin typeface="Microsoft YaHei" pitchFamily="34" charset="-122"/>
                <a:ea typeface="Microsoft YaHei" pitchFamily="34" charset="-122"/>
              </a:rPr>
              <a:t>30</a:t>
            </a:r>
            <a:r>
              <a:rPr lang="zh-CN" altLang="en-US" sz="1800" b="1" smtClean="0">
                <a:latin typeface="Microsoft YaHei" pitchFamily="34" charset="-122"/>
                <a:ea typeface="Microsoft YaHei" pitchFamily="34" charset="-122"/>
              </a:rPr>
              <a:t>天</a:t>
            </a:r>
            <a:r>
              <a:rPr lang="en-US" altLang="zh-CN" sz="1800" b="1" smtClean="0">
                <a:latin typeface="Microsoft YaHei" pitchFamily="34" charset="-122"/>
                <a:ea typeface="Microsoft YaHei" pitchFamily="34" charset="-122"/>
              </a:rPr>
              <a:t>, 2</a:t>
            </a:r>
            <a:r>
              <a:rPr lang="zh-CN" altLang="en-US" sz="1800" b="1" smtClean="0">
                <a:latin typeface="Microsoft YaHei" pitchFamily="34" charset="-122"/>
                <a:ea typeface="Microsoft YaHei" pitchFamily="34" charset="-122"/>
              </a:rPr>
              <a:t>月</a:t>
            </a:r>
            <a:r>
              <a:rPr lang="en-US" altLang="zh-CN" sz="1800" b="1" smtClean="0">
                <a:latin typeface="Microsoft YaHei" pitchFamily="34" charset="-122"/>
                <a:ea typeface="Microsoft YaHei" pitchFamily="34" charset="-122"/>
              </a:rPr>
              <a:t>29</a:t>
            </a:r>
            <a:r>
              <a:rPr lang="zh-CN" altLang="en-US" sz="1800" b="1" smtClean="0">
                <a:latin typeface="Microsoft YaHei" pitchFamily="34" charset="-122"/>
                <a:ea typeface="Microsoft YaHei" pitchFamily="34" charset="-122"/>
              </a:rPr>
              <a:t>天</a:t>
            </a:r>
            <a:r>
              <a:rPr lang="en-US" altLang="zh-CN" sz="1800" b="1" smtClean="0">
                <a:latin typeface="Microsoft YaHei" pitchFamily="34" charset="-122"/>
                <a:ea typeface="Microsoft YaHei" pitchFamily="34" charset="-122"/>
              </a:rPr>
              <a:t>, 3</a:t>
            </a:r>
            <a:r>
              <a:rPr lang="zh-CN" altLang="en-US" sz="1800" b="1" smtClean="0">
                <a:latin typeface="Microsoft YaHei" pitchFamily="34" charset="-122"/>
                <a:ea typeface="Microsoft YaHei" pitchFamily="34" charset="-122"/>
              </a:rPr>
              <a:t>月</a:t>
            </a:r>
            <a:r>
              <a:rPr lang="en-US" altLang="zh-CN" sz="1800" b="1" smtClean="0">
                <a:latin typeface="Microsoft YaHei" pitchFamily="34" charset="-122"/>
                <a:ea typeface="Microsoft YaHei" pitchFamily="34" charset="-122"/>
              </a:rPr>
              <a:t>30</a:t>
            </a:r>
            <a:r>
              <a:rPr lang="zh-CN" altLang="en-US" sz="1800" b="1" smtClean="0">
                <a:latin typeface="Microsoft YaHei" pitchFamily="34" charset="-122"/>
                <a:ea typeface="Microsoft YaHei" pitchFamily="34" charset="-122"/>
              </a:rPr>
              <a:t>天</a:t>
            </a:r>
            <a:r>
              <a:rPr lang="en-US" altLang="zh-CN" sz="1800" b="1" smtClean="0">
                <a:latin typeface="Microsoft YaHei" pitchFamily="34" charset="-122"/>
                <a:ea typeface="Microsoft YaHei" pitchFamily="34" charset="-122"/>
              </a:rPr>
              <a:t>)</a:t>
            </a:r>
            <a:endParaRPr lang="zh-CN" altLang="en-US" sz="1800" b="1" smtClean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187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686800" cy="4495800"/>
          </a:xfrm>
          <a:ln w="38100" cmpd="dbl">
            <a:solidFill>
              <a:schemeClr val="tx1"/>
            </a:solidFill>
          </a:ln>
        </p:spPr>
        <p:txBody>
          <a:bodyPr/>
          <a:lstStyle/>
          <a:p>
            <a:pPr marL="609600" indent="-609600" eaLnBrk="1" hangingPunct="1">
              <a:buFontTx/>
              <a:buNone/>
            </a:pPr>
            <a:endParaRPr lang="en-US" altLang="zh-CN" sz="1600" smtClean="0">
              <a:latin typeface="Microsoft YaHei" pitchFamily="34" charset="-122"/>
              <a:ea typeface="Microsoft YaHei" pitchFamily="34" charset="-122"/>
            </a:endParaRPr>
          </a:p>
          <a:p>
            <a:pPr marL="609600" indent="-609600" eaLnBrk="1" hangingPunct="1">
              <a:buFontTx/>
              <a:buNone/>
            </a:pP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1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受难 正月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14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日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逾越节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)</a:t>
            </a:r>
          </a:p>
          <a:p>
            <a:pPr marL="609600" indent="-609600" eaLnBrk="1" hangingPunct="1">
              <a:buFontTx/>
              <a:buNone/>
            </a:pP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2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安息地里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正月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15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日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,16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日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,17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日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)</a:t>
            </a:r>
          </a:p>
          <a:p>
            <a:pPr marL="609600" indent="-609600" eaLnBrk="1" hangingPunct="1">
              <a:buFontTx/>
              <a:buNone/>
            </a:pP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3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复活 正月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17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日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第三天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,7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日的第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7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日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-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安息日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)</a:t>
            </a:r>
          </a:p>
          <a:p>
            <a:pPr marL="609600" indent="-609600" eaLnBrk="1" hangingPunct="1">
              <a:buFontTx/>
              <a:buNone/>
            </a:pP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4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开始向门徒们显现  正月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18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日 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(7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日的第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1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日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)</a:t>
            </a:r>
          </a:p>
          <a:p>
            <a:pPr marL="609600" indent="-609600" eaLnBrk="1" hangingPunct="1">
              <a:buFontTx/>
              <a:buNone/>
            </a:pP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5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升天 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2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月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27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日 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(40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天之久向门徒显现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)</a:t>
            </a:r>
          </a:p>
          <a:p>
            <a:pPr marL="609600" indent="-609600" eaLnBrk="1" hangingPunct="1">
              <a:buFontTx/>
              <a:buNone/>
            </a:pP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6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初熟节 正月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18 (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逾越节之后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第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7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日安息日的次日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)</a:t>
            </a:r>
          </a:p>
          <a:p>
            <a:pPr marL="609600" indent="-609600" eaLnBrk="1" hangingPunct="1">
              <a:buFontTx/>
              <a:buNone/>
            </a:pP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7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五旬节 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3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月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8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日 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初熟节起第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50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天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)</a:t>
            </a:r>
          </a:p>
          <a:p>
            <a:pPr marL="609600" indent="-609600" eaLnBrk="1" hangingPunct="1">
              <a:buFontTx/>
              <a:buNone/>
            </a:pPr>
            <a:endParaRPr lang="en-US" altLang="zh-CN" sz="2800" smtClean="0"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639763"/>
          </a:xfrm>
        </p:spPr>
        <p:txBody>
          <a:bodyPr/>
          <a:lstStyle/>
          <a:p>
            <a:pPr eaLnBrk="1" hangingPunct="1"/>
            <a:r>
              <a:rPr lang="zh-CN" altLang="en-US" sz="3200" b="1" smtClean="0">
                <a:latin typeface="Microsoft YaHei" pitchFamily="34" charset="-122"/>
                <a:ea typeface="Microsoft YaHei" pitchFamily="34" charset="-122"/>
              </a:rPr>
              <a:t>十架旅程的结论</a:t>
            </a:r>
          </a:p>
        </p:txBody>
      </p:sp>
      <p:sp>
        <p:nvSpPr>
          <p:cNvPr id="11981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762000"/>
            <a:ext cx="8458200" cy="5867400"/>
          </a:xfrm>
          <a:ln w="38100" cmpd="dbl">
            <a:solidFill>
              <a:schemeClr val="tx1"/>
            </a:solidFill>
          </a:ln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1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正月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8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日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伯大尼的马利亚膏主耶稣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,13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日晚上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</a:t>
            </a:r>
          </a:p>
          <a:p>
            <a:pPr marL="609600" indent="-609600" eaLnBrk="1" hangingPunct="1">
              <a:buFontTx/>
              <a:buNone/>
            </a:pP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另一位妇女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为祂的安葬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预先膏了主耶稣</a:t>
            </a:r>
            <a:endParaRPr lang="en-US" altLang="zh-CN" sz="2800" smtClean="0">
              <a:latin typeface="Microsoft YaHei" pitchFamily="34" charset="-122"/>
              <a:ea typeface="Microsoft YaHei" pitchFamily="34" charset="-122"/>
            </a:endParaRPr>
          </a:p>
          <a:p>
            <a:pPr marL="609600" indent="-609600" eaLnBrk="1" hangingPunct="1">
              <a:buFontTx/>
              <a:buNone/>
            </a:pP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2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主耶稣正月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9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日骑驴进京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 进了圣殿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正月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10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日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</a:t>
            </a:r>
          </a:p>
          <a:p>
            <a:pPr marL="609600" indent="-609600" eaLnBrk="1" hangingPunct="1">
              <a:buFontTx/>
              <a:buNone/>
            </a:pP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晚上才回伯大尼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再於正月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11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日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洁净圣殿</a:t>
            </a:r>
          </a:p>
          <a:p>
            <a:pPr marL="609600" indent="-609600" eaLnBrk="1" hangingPunct="1">
              <a:buFontTx/>
              <a:buNone/>
            </a:pPr>
            <a:r>
              <a:rPr lang="en-US" altLang="zh-CN" sz="2800" b="1" smtClean="0">
                <a:ea typeface="Microsoft YaHei" pitchFamily="34" charset="-122"/>
              </a:rPr>
              <a:t>3</a:t>
            </a:r>
            <a:r>
              <a:rPr lang="zh-CN" altLang="en-US" sz="2800" smtClean="0">
                <a:ea typeface="Microsoft YaHei" pitchFamily="34" charset="-122"/>
              </a:rPr>
              <a:t>最后晚餐在正月</a:t>
            </a:r>
            <a:r>
              <a:rPr lang="en-US" altLang="zh-CN" sz="2800" smtClean="0">
                <a:ea typeface="Microsoft YaHei" pitchFamily="34" charset="-122"/>
              </a:rPr>
              <a:t>14</a:t>
            </a:r>
            <a:r>
              <a:rPr lang="zh-CN" altLang="en-US" sz="2800" smtClean="0">
                <a:ea typeface="Microsoft YaHei" pitchFamily="34" charset="-122"/>
              </a:rPr>
              <a:t>日晚上</a:t>
            </a:r>
            <a:r>
              <a:rPr lang="en-US" altLang="zh-CN" sz="2800" smtClean="0">
                <a:ea typeface="Microsoft YaHei" pitchFamily="34" charset="-122"/>
              </a:rPr>
              <a:t>(</a:t>
            </a:r>
            <a:r>
              <a:rPr lang="zh-CN" altLang="en-US" sz="2800" smtClean="0">
                <a:ea typeface="Microsoft YaHei" pitchFamily="34" charset="-122"/>
              </a:rPr>
              <a:t>週二晚上</a:t>
            </a:r>
            <a:r>
              <a:rPr lang="en-US" altLang="zh-CN" sz="2800" smtClean="0">
                <a:ea typeface="Microsoft YaHei" pitchFamily="34" charset="-122"/>
              </a:rPr>
              <a:t>),14</a:t>
            </a:r>
            <a:r>
              <a:rPr lang="zh-CN" altLang="en-US" sz="2800" smtClean="0">
                <a:ea typeface="Microsoft YaHei" pitchFamily="34" charset="-122"/>
              </a:rPr>
              <a:t>日半夜</a:t>
            </a:r>
          </a:p>
          <a:p>
            <a:pPr marL="609600" indent="-609600" eaLnBrk="1" hangingPunct="1">
              <a:buFontTx/>
              <a:buNone/>
            </a:pP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週三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)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被捕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受审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,14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日白昼被钉十架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週三受难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),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正月</a:t>
            </a:r>
          </a:p>
          <a:p>
            <a:pPr marL="609600" indent="-609600" eaLnBrk="1" hangingPunct="1">
              <a:buFontTx/>
              <a:buNone/>
            </a:pP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15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日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之前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埋葬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週三下午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,6PM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之前埋葬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)</a:t>
            </a:r>
          </a:p>
          <a:p>
            <a:pPr marL="609600" indent="-609600" eaLnBrk="1" hangingPunct="1">
              <a:buFontTx/>
              <a:buNone/>
            </a:pP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4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正月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15,16,17,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连续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3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天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主耶稣安息在地里</a:t>
            </a:r>
          </a:p>
          <a:p>
            <a:pPr marL="609600" indent="-609600" eaLnBrk="1" hangingPunct="1">
              <a:buFontTx/>
              <a:buNone/>
            </a:pP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5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正月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18,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七日的第一日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刚要开始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主耶稣已复活了</a:t>
            </a:r>
          </a:p>
          <a:p>
            <a:pPr marL="609600" indent="-609600" eaLnBrk="1" hangingPunct="1">
              <a:buFontTx/>
              <a:buNone/>
            </a:pP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  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若含马可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16:9,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主复活恰在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,17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日和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18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日的换日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</a:t>
            </a:r>
          </a:p>
          <a:p>
            <a:pPr marL="609600" indent="-609600" eaLnBrk="1" hangingPunct="1">
              <a:buFontTx/>
              <a:buNone/>
            </a:pP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  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但无人能捕捉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主复活的瞬间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639763"/>
          </a:xfrm>
        </p:spPr>
        <p:txBody>
          <a:bodyPr/>
          <a:lstStyle/>
          <a:p>
            <a:pPr eaLnBrk="1" hangingPunct="1"/>
            <a:r>
              <a:rPr lang="zh-CN" altLang="en-US" sz="3200" b="1" smtClean="0">
                <a:latin typeface="Microsoft YaHei" pitchFamily="34" charset="-122"/>
                <a:ea typeface="Microsoft YaHei" pitchFamily="34" charset="-122"/>
              </a:rPr>
              <a:t>十架旅程的结论</a:t>
            </a:r>
            <a:r>
              <a:rPr lang="en-US" altLang="zh-CN" sz="3200" b="1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3200" b="1" smtClean="0">
                <a:latin typeface="Microsoft YaHei" pitchFamily="34" charset="-122"/>
                <a:ea typeface="Microsoft YaHei" pitchFamily="34" charset="-122"/>
              </a:rPr>
              <a:t>续</a:t>
            </a:r>
            <a:r>
              <a:rPr lang="en-US" altLang="zh-CN" sz="3200" b="1" smtClean="0">
                <a:latin typeface="Microsoft YaHei" pitchFamily="34" charset="-122"/>
                <a:ea typeface="Microsoft YaHei" pitchFamily="34" charset="-122"/>
              </a:rPr>
              <a:t>)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762000"/>
            <a:ext cx="8686800" cy="4495800"/>
          </a:xfrm>
          <a:ln w="38100" cmpd="dbl">
            <a:solidFill>
              <a:schemeClr val="tx1"/>
            </a:solidFill>
          </a:ln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6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主耶稣复活的时机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在正月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17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日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安息日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),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从受难埋</a:t>
            </a:r>
          </a:p>
          <a:p>
            <a:pPr marL="609600" indent="-609600" eaLnBrk="1" hangingPunct="1">
              <a:buFontTx/>
              <a:buNone/>
            </a:pP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葬完毕的对应时辰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到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17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日结束为止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救恩之工是第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7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日</a:t>
            </a:r>
          </a:p>
          <a:p>
            <a:pPr marL="609600" indent="-609600" eaLnBrk="1" hangingPunct="1">
              <a:buFontTx/>
              <a:buNone/>
            </a:pP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完成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成就了</a:t>
            </a:r>
            <a:r>
              <a:rPr lang="zh-CN" altLang="en-US" sz="2800" smtClean="0">
                <a:ea typeface="Microsoft YaHei" pitchFamily="34" charset="-122"/>
              </a:rPr>
              <a:t> </a:t>
            </a:r>
            <a:r>
              <a:rPr lang="en-US" altLang="zh-CN" sz="2800" smtClean="0">
                <a:ea typeface="Microsoft YaHei" pitchFamily="34" charset="-122"/>
              </a:rPr>
              <a:t>“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三日三夜</a:t>
            </a:r>
            <a:r>
              <a:rPr lang="en-US" altLang="zh-CN" sz="2800" smtClean="0">
                <a:ea typeface="Microsoft YaHei" pitchFamily="34" charset="-122"/>
              </a:rPr>
              <a:t>”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的神迹</a:t>
            </a:r>
          </a:p>
          <a:p>
            <a:pPr marL="609600" indent="-609600" eaLnBrk="1" hangingPunct="1">
              <a:buFontTx/>
              <a:buNone/>
            </a:pP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7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主耶稣复活后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在七日的第一日清晨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才开始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向信徒们</a:t>
            </a:r>
          </a:p>
          <a:p>
            <a:pPr marL="609600" indent="-609600" eaLnBrk="1" hangingPunct="1">
              <a:buFontTx/>
              <a:buNone/>
            </a:pP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显现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第一位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就是抹大拉的马利亚</a:t>
            </a:r>
            <a:endParaRPr lang="zh-CN" altLang="en-US" sz="2800" b="1" smtClean="0">
              <a:latin typeface="Microsoft YaHei" pitchFamily="34" charset="-122"/>
              <a:ea typeface="Microsoft YaHei" pitchFamily="34" charset="-122"/>
            </a:endParaRPr>
          </a:p>
          <a:p>
            <a:pPr marL="609600" indent="-609600" eaLnBrk="1" hangingPunct="1">
              <a:buFontTx/>
              <a:buNone/>
            </a:pP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8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…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当竭力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……………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按正意分解真理的道</a:t>
            </a:r>
            <a:r>
              <a:rPr lang="en-US" altLang="zh-CN" sz="1400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1400" smtClean="0">
                <a:latin typeface="Microsoft YaHei" pitchFamily="34" charset="-122"/>
                <a:ea typeface="Microsoft YaHei" pitchFamily="34" charset="-122"/>
              </a:rPr>
              <a:t>提后</a:t>
            </a:r>
            <a:r>
              <a:rPr lang="en-US" altLang="zh-CN" sz="1400" smtClean="0">
                <a:latin typeface="Microsoft YaHei" pitchFamily="34" charset="-122"/>
                <a:ea typeface="Microsoft YaHei" pitchFamily="34" charset="-122"/>
              </a:rPr>
              <a:t>2:15)</a:t>
            </a:r>
            <a:endParaRPr lang="en-US" altLang="zh-CN" sz="2800" b="1" smtClean="0">
              <a:latin typeface="Microsoft YaHei" pitchFamily="34" charset="-122"/>
              <a:ea typeface="Microsoft YaHei" pitchFamily="34" charset="-122"/>
            </a:endParaRPr>
          </a:p>
          <a:p>
            <a:pPr marL="609600" indent="-609600" eaLnBrk="1" hangingPunct="1">
              <a:buFontTx/>
              <a:buNone/>
            </a:pP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从圣经校正传统</a:t>
            </a:r>
            <a:r>
              <a:rPr lang="en-US" altLang="zh-CN" sz="2800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不能从传统解释圣经</a:t>
            </a:r>
            <a:endParaRPr lang="zh-CN" altLang="en-US" sz="2800" b="1" smtClean="0">
              <a:latin typeface="Microsoft YaHei" pitchFamily="34" charset="-122"/>
              <a:ea typeface="Microsoft YaHei" pitchFamily="34" charset="-122"/>
            </a:endParaRPr>
          </a:p>
          <a:p>
            <a:pPr marL="609600" indent="-609600" eaLnBrk="1" hangingPunct="1">
              <a:buFontTx/>
              <a:buNone/>
            </a:pP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主耶稣第三日复活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800" b="1" smtClean="0">
                <a:latin typeface="Microsoft YaHei" pitchFamily="34" charset="-122"/>
                <a:ea typeface="Microsoft YaHei" pitchFamily="34" charset="-122"/>
              </a:rPr>
              <a:t>七日的第一日已经复活</a:t>
            </a:r>
            <a:r>
              <a:rPr lang="en-US" altLang="zh-CN" sz="2800" b="1" smtClean="0">
                <a:latin typeface="Microsoft YaHei" pitchFamily="34" charset="-122"/>
                <a:ea typeface="Microsoft YaHei" pitchFamily="34" charset="-122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7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09600" y="152400"/>
            <a:ext cx="7772400" cy="838200"/>
          </a:xfrm>
        </p:spPr>
        <p:txBody>
          <a:bodyPr/>
          <a:lstStyle/>
          <a:p>
            <a:pPr eaLnBrk="1" hangingPunct="1"/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时间与时机 的要点 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- 2</a:t>
            </a:r>
            <a:b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</a:b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每日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4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个时段</a:t>
            </a:r>
            <a:endParaRPr lang="en-US" altLang="zh-CN" sz="2400" smtClean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6178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3429000"/>
            <a:ext cx="6400800" cy="2057400"/>
          </a:xfrm>
          <a:ln w="19050">
            <a:solidFill>
              <a:schemeClr val="tx1"/>
            </a:solidFill>
          </a:ln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q1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: 	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黄昏 到 午夜	     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前半夜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黄昏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-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紫红色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)</a:t>
            </a:r>
          </a:p>
          <a:p>
            <a:pPr marL="0" indent="0" eaLnBrk="1" hangingPunct="1">
              <a:buFontTx/>
              <a:buNone/>
            </a:pP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q2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: 	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午夜 到 黎明	     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后半夜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)</a:t>
            </a:r>
          </a:p>
          <a:p>
            <a:pPr marL="0" indent="0" eaLnBrk="1" hangingPunct="1">
              <a:buFontTx/>
              <a:buNone/>
            </a:pP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q3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: 	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黎明 到 正午	     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上午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)</a:t>
            </a:r>
          </a:p>
          <a:p>
            <a:pPr marL="0" indent="0" eaLnBrk="1" hangingPunct="1">
              <a:buFontTx/>
              <a:buNone/>
            </a:pP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q4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: 	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正午 到 黄昏 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	     (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下午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)</a:t>
            </a:r>
            <a:r>
              <a:rPr lang="zh-CN" altLang="en-US" sz="2800" smtClean="0">
                <a:latin typeface="Microsoft YaHei" pitchFamily="34" charset="-122"/>
                <a:ea typeface="Microsoft YaHei" pitchFamily="34" charset="-122"/>
              </a:rPr>
              <a:t>                                                      </a:t>
            </a:r>
            <a:endParaRPr lang="en-US" altLang="zh-CN" smtClean="0">
              <a:latin typeface="Microsoft YaHei" pitchFamily="34" charset="-122"/>
              <a:ea typeface="Microsoft YaHei" pitchFamily="34" charset="-122"/>
            </a:endParaRPr>
          </a:p>
          <a:p>
            <a:pPr marL="0" indent="0" eaLnBrk="1" hangingPunct="1">
              <a:buFontTx/>
              <a:buNone/>
            </a:pPr>
            <a:endParaRPr lang="en-US" altLang="zh-CN" sz="1400" smtClean="0">
              <a:latin typeface="Microsoft YaHei" pitchFamily="34" charset="-122"/>
              <a:ea typeface="Microsoft YaHei" pitchFamily="34" charset="-122"/>
            </a:endParaRPr>
          </a:p>
          <a:p>
            <a:pPr marL="0" indent="0" eaLnBrk="1" hangingPunct="1">
              <a:buFontTx/>
              <a:buNone/>
            </a:pPr>
            <a:endParaRPr lang="zh-CN" altLang="en-US" b="1" smtClean="0">
              <a:latin typeface="Microsoft YaHei" pitchFamily="34" charset="-122"/>
              <a:ea typeface="Microsoft YaHei" pitchFamily="34" charset="-122"/>
            </a:endParaRPr>
          </a:p>
        </p:txBody>
      </p:sp>
      <p:graphicFrame>
        <p:nvGraphicFramePr>
          <p:cNvPr id="4133" name="Group 37"/>
          <p:cNvGraphicFramePr>
            <a:graphicFrameLocks noGrp="1"/>
          </p:cNvGraphicFramePr>
          <p:nvPr/>
        </p:nvGraphicFramePr>
        <p:xfrm>
          <a:off x="1371600" y="1066800"/>
          <a:ext cx="6400800" cy="2233613"/>
        </p:xfrm>
        <a:graphic>
          <a:graphicData uri="http://schemas.openxmlformats.org/drawingml/2006/table">
            <a:tbl>
              <a:tblPr/>
              <a:tblGrid>
                <a:gridCol w="1219200"/>
                <a:gridCol w="1333500"/>
                <a:gridCol w="1333500"/>
                <a:gridCol w="1295400"/>
                <a:gridCol w="1219200"/>
              </a:tblGrid>
              <a:tr h="5334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r>
                        <a:rPr kumimoji="0" lang="zh-CN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前半夜</a:t>
                      </a:r>
                      <a:endParaRPr kumimoji="0" lang="en-US" altLang="zh-CN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后半夜</a:t>
                      </a:r>
                    </a:p>
                  </a:txBody>
                  <a:tcPr marT="45705" marB="45705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上午</a:t>
                      </a:r>
                    </a:p>
                  </a:txBody>
                  <a:tcPr marT="45705" marB="45705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下午</a:t>
                      </a:r>
                    </a:p>
                  </a:txBody>
                  <a:tcPr marT="45705" marB="45705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前半夜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q2</a:t>
                      </a:r>
                      <a:endParaRPr kumimoji="0" lang="en-US" alt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05" marB="45705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q3</a:t>
                      </a:r>
                      <a:endParaRPr kumimoji="0" lang="en-US" alt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05" marB="45705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q4</a:t>
                      </a:r>
                      <a:endParaRPr kumimoji="0" lang="en-US" alt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05" marB="45705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q1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0388">
                <a:tc grid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←          犹太历的一天           </a:t>
                      </a: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→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0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←              西历的一天           </a:t>
                      </a: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Arial" charset="0"/>
                        </a:rPr>
                        <a:t>→</a:t>
                      </a:r>
                    </a:p>
                  </a:txBody>
                  <a:tcPr marT="45705" marB="45705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206" name="Rectangle 35"/>
          <p:cNvSpPr>
            <a:spLocks noChangeArrowheads="1"/>
          </p:cNvSpPr>
          <p:nvPr/>
        </p:nvSpPr>
        <p:spPr bwMode="auto">
          <a:xfrm>
            <a:off x="1371600" y="1600200"/>
            <a:ext cx="76200" cy="593725"/>
          </a:xfrm>
          <a:prstGeom prst="rect">
            <a:avLst/>
          </a:prstGeom>
          <a:solidFill>
            <a:srgbClr val="FF66CC">
              <a:alpha val="5411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z="2500" b="0"/>
          </a:p>
        </p:txBody>
      </p:sp>
      <p:graphicFrame>
        <p:nvGraphicFramePr>
          <p:cNvPr id="10317" name="Object 77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705600" y="533400"/>
          <a:ext cx="630238" cy="611188"/>
        </p:xfrm>
        <a:graphic>
          <a:graphicData uri="http://schemas.openxmlformats.org/presentationml/2006/ole">
            <p:oleObj spid="_x0000_s6176" name="Presentation" showAsIcon="1" r:id="rId4" imgW="914400" imgH="885960" progId="PowerPoint.Show.8">
              <p:embed/>
            </p:oleObj>
          </a:graphicData>
        </a:graphic>
      </p:graphicFrame>
      <p:sp>
        <p:nvSpPr>
          <p:cNvPr id="6207" name="Rectangle 35"/>
          <p:cNvSpPr>
            <a:spLocks noChangeArrowheads="1"/>
          </p:cNvSpPr>
          <p:nvPr/>
        </p:nvSpPr>
        <p:spPr bwMode="auto">
          <a:xfrm>
            <a:off x="6553200" y="1600200"/>
            <a:ext cx="76200" cy="593725"/>
          </a:xfrm>
          <a:prstGeom prst="rect">
            <a:avLst/>
          </a:prstGeom>
          <a:solidFill>
            <a:srgbClr val="FF66CC">
              <a:alpha val="5411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z="2500" b="0"/>
          </a:p>
        </p:txBody>
      </p:sp>
      <p:sp>
        <p:nvSpPr>
          <p:cNvPr id="6208" name="Text Box 34"/>
          <p:cNvSpPr txBox="1">
            <a:spLocks noChangeArrowheads="1"/>
          </p:cNvSpPr>
          <p:nvPr/>
        </p:nvSpPr>
        <p:spPr bwMode="auto">
          <a:xfrm>
            <a:off x="2438400" y="5562600"/>
            <a:ext cx="3657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b="0">
                <a:solidFill>
                  <a:srgbClr val="FF0000"/>
                </a:solidFill>
              </a:rPr>
              <a:t>犹太历的生活</a:t>
            </a:r>
            <a:r>
              <a:rPr lang="en-US" altLang="zh-CN" b="0">
                <a:solidFill>
                  <a:srgbClr val="FF0000"/>
                </a:solidFill>
              </a:rPr>
              <a:t>, </a:t>
            </a:r>
            <a:r>
              <a:rPr lang="zh-CN" altLang="en-US" b="0">
                <a:solidFill>
                  <a:srgbClr val="FF0000"/>
                </a:solidFill>
              </a:rPr>
              <a:t>每天第一餐是晚餐</a:t>
            </a:r>
          </a:p>
          <a:p>
            <a:r>
              <a:rPr lang="zh-CN" altLang="en-US" b="0">
                <a:solidFill>
                  <a:srgbClr val="FF0000"/>
                </a:solidFill>
              </a:rPr>
              <a:t>晚餐表示</a:t>
            </a:r>
            <a:r>
              <a:rPr lang="en-US" altLang="zh-CN" b="0">
                <a:solidFill>
                  <a:srgbClr val="FF0000"/>
                </a:solidFill>
              </a:rPr>
              <a:t>: </a:t>
            </a:r>
            <a:r>
              <a:rPr lang="zh-CN" altLang="en-US" b="0">
                <a:solidFill>
                  <a:srgbClr val="FF0000"/>
                </a:solidFill>
              </a:rPr>
              <a:t>新的一天开始</a:t>
            </a:r>
          </a:p>
          <a:p>
            <a:r>
              <a:rPr lang="zh-CN" altLang="en-US" b="0">
                <a:solidFill>
                  <a:srgbClr val="FF0000"/>
                </a:solidFill>
              </a:rPr>
              <a:t>早餐表示</a:t>
            </a:r>
            <a:r>
              <a:rPr lang="en-US" altLang="zh-CN" b="0">
                <a:solidFill>
                  <a:srgbClr val="FF0000"/>
                </a:solidFill>
              </a:rPr>
              <a:t>: </a:t>
            </a:r>
            <a:r>
              <a:rPr lang="zh-CN" altLang="en-US" b="0">
                <a:solidFill>
                  <a:srgbClr val="FF0000"/>
                </a:solidFill>
              </a:rPr>
              <a:t>今日工作开始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609600"/>
            <a:ext cx="8229600" cy="55165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zh-CN" altLang="en-US" sz="3800" b="1" smtClean="0">
                <a:latin typeface="Microsoft YaHei" pitchFamily="34" charset="-122"/>
                <a:ea typeface="Microsoft YaHei" pitchFamily="34" charset="-122"/>
              </a:rPr>
              <a:t>祂被挂在木头上</a:t>
            </a:r>
            <a:r>
              <a:rPr lang="en-US" altLang="zh-CN" sz="38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3800" b="1" smtClean="0">
                <a:latin typeface="Microsoft YaHei" pitchFamily="34" charset="-122"/>
                <a:ea typeface="Microsoft YaHei" pitchFamily="34" charset="-122"/>
              </a:rPr>
              <a:t>亲身担当了我们的罪</a:t>
            </a:r>
            <a:endParaRPr lang="en-US" altLang="zh-CN" sz="3800" b="1" smtClean="0"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buFontTx/>
              <a:buNone/>
            </a:pPr>
            <a:r>
              <a:rPr lang="zh-CN" altLang="en-US" sz="3800" b="1" smtClean="0">
                <a:latin typeface="Microsoft YaHei" pitchFamily="34" charset="-122"/>
                <a:ea typeface="Microsoft YaHei" pitchFamily="34" charset="-122"/>
              </a:rPr>
              <a:t>使我们即然在罪上死</a:t>
            </a:r>
            <a:r>
              <a:rPr lang="en-US" altLang="zh-CN" sz="38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3800" b="1" smtClean="0">
                <a:latin typeface="Microsoft YaHei" pitchFamily="34" charset="-122"/>
                <a:ea typeface="Microsoft YaHei" pitchFamily="34" charset="-122"/>
              </a:rPr>
              <a:t>就得以在义上活</a:t>
            </a:r>
            <a:endParaRPr lang="en-US" altLang="zh-CN" sz="3800" b="1" smtClean="0"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buFontTx/>
              <a:buNone/>
            </a:pPr>
            <a:r>
              <a:rPr lang="zh-CN" altLang="en-US" sz="3800" b="1" smtClean="0">
                <a:latin typeface="Microsoft YaHei" pitchFamily="34" charset="-122"/>
                <a:ea typeface="Microsoft YaHei" pitchFamily="34" charset="-122"/>
              </a:rPr>
              <a:t>因祂受的鞭伤</a:t>
            </a:r>
            <a:r>
              <a:rPr lang="en-US" altLang="zh-CN" sz="38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3800" b="1" smtClean="0">
                <a:latin typeface="Microsoft YaHei" pitchFamily="34" charset="-122"/>
                <a:ea typeface="Microsoft YaHei" pitchFamily="34" charset="-122"/>
              </a:rPr>
              <a:t>你们便得了医治</a:t>
            </a:r>
            <a:endParaRPr lang="en-US" altLang="zh-CN" sz="3800" b="1" smtClean="0"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buFontTx/>
              <a:buNone/>
            </a:pPr>
            <a:r>
              <a:rPr lang="zh-CN" altLang="en-US" sz="3800" b="1" smtClean="0">
                <a:latin typeface="Microsoft YaHei" pitchFamily="34" charset="-122"/>
                <a:ea typeface="Microsoft YaHei" pitchFamily="34" charset="-122"/>
              </a:rPr>
              <a:t>你们从前好像迷路的羊</a:t>
            </a:r>
            <a:r>
              <a:rPr lang="en-US" altLang="zh-CN" sz="3800" b="1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3800" b="1" smtClean="0">
                <a:latin typeface="Microsoft YaHei" pitchFamily="34" charset="-122"/>
                <a:ea typeface="Microsoft YaHei" pitchFamily="34" charset="-122"/>
              </a:rPr>
              <a:t>如今卻归到</a:t>
            </a:r>
            <a:endParaRPr lang="en-US" altLang="zh-CN" sz="3800" b="1" smtClean="0"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buFontTx/>
              <a:buNone/>
            </a:pPr>
            <a:r>
              <a:rPr lang="zh-CN" altLang="en-US" sz="3800" b="1" smtClean="0">
                <a:latin typeface="Microsoft YaHei" pitchFamily="34" charset="-122"/>
                <a:ea typeface="Microsoft YaHei" pitchFamily="34" charset="-122"/>
              </a:rPr>
              <a:t>你们灵魂的牧人监督了</a:t>
            </a:r>
            <a:endParaRPr lang="en-US" altLang="zh-CN" sz="3800" b="1" smtClean="0"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buFontTx/>
              <a:buNone/>
            </a:pPr>
            <a:r>
              <a:rPr lang="en-US" altLang="zh-CN" sz="2000" b="1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CN" altLang="en-US" sz="2000" b="1" smtClean="0">
                <a:latin typeface="Microsoft YaHei" pitchFamily="34" charset="-122"/>
                <a:ea typeface="Microsoft YaHei" pitchFamily="34" charset="-122"/>
              </a:rPr>
              <a:t>彼前</a:t>
            </a:r>
            <a:r>
              <a:rPr lang="en-US" altLang="zh-CN" sz="2000" b="1" smtClean="0">
                <a:latin typeface="Microsoft YaHei" pitchFamily="34" charset="-122"/>
                <a:ea typeface="Microsoft YaHei" pitchFamily="34" charset="-122"/>
              </a:rPr>
              <a:t>2:24-25)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715963"/>
          </a:xfrm>
        </p:spPr>
        <p:txBody>
          <a:bodyPr/>
          <a:lstStyle/>
          <a:p>
            <a:pPr eaLnBrk="1" hangingPunct="1"/>
            <a:r>
              <a:rPr lang="zh-CN" altLang="en-US" sz="3200" b="1" smtClean="0">
                <a:ea typeface="Microsoft YaHei" pitchFamily="34" charset="-122"/>
              </a:rPr>
              <a:t>修改</a:t>
            </a:r>
            <a:r>
              <a:rPr lang="zh-CN" altLang="en-US" sz="3200" b="1" smtClean="0">
                <a:ea typeface="宋体" pitchFamily="2" charset="-122"/>
              </a:rPr>
              <a:t>  </a:t>
            </a:r>
            <a:r>
              <a:rPr lang="en-US" altLang="zh-CN" sz="3200" b="1" smtClean="0">
                <a:ea typeface="宋体" pitchFamily="2" charset="-122"/>
              </a:rPr>
              <a:t>NIV Study Bible P 1482</a:t>
            </a:r>
          </a:p>
        </p:txBody>
      </p:sp>
      <p:sp>
        <p:nvSpPr>
          <p:cNvPr id="1269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990600"/>
            <a:ext cx="8229600" cy="5135563"/>
          </a:xfrm>
          <a:ln w="38100" cmpd="dbl">
            <a:solidFill>
              <a:schemeClr val="tx1"/>
            </a:solidFill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zh-CN" altLang="en-US" smtClean="0">
                <a:ea typeface="Microsoft YaHei" pitchFamily="34" charset="-122"/>
              </a:rPr>
              <a:t>原稿</a:t>
            </a:r>
            <a:r>
              <a:rPr lang="en-US" altLang="zh-CN" smtClean="0">
                <a:ea typeface="Microsoft YaHei" pitchFamily="34" charset="-122"/>
              </a:rPr>
              <a:t>:</a:t>
            </a:r>
          </a:p>
          <a:p>
            <a:pPr eaLnBrk="1" hangingPunct="1">
              <a:buFontTx/>
              <a:buNone/>
            </a:pPr>
            <a:endParaRPr lang="zh-CN" altLang="en-US" smtClean="0">
              <a:ea typeface="Microsoft YaHei" pitchFamily="34" charset="-122"/>
            </a:endParaRPr>
          </a:p>
          <a:p>
            <a:pPr eaLnBrk="1" hangingPunct="1">
              <a:buFontTx/>
              <a:buNone/>
            </a:pPr>
            <a:endParaRPr lang="zh-CN" altLang="en-US" smtClean="0">
              <a:ea typeface="Microsoft YaHei" pitchFamily="34" charset="-122"/>
            </a:endParaRPr>
          </a:p>
          <a:p>
            <a:pPr eaLnBrk="1" hangingPunct="1">
              <a:buFontTx/>
              <a:buNone/>
            </a:pPr>
            <a:endParaRPr lang="zh-CN" altLang="en-US" smtClean="0">
              <a:ea typeface="Microsoft YaHei" pitchFamily="34" charset="-122"/>
            </a:endParaRPr>
          </a:p>
          <a:p>
            <a:pPr eaLnBrk="1" hangingPunct="1">
              <a:buFontTx/>
              <a:buNone/>
            </a:pPr>
            <a:r>
              <a:rPr lang="zh-CN" altLang="en-US" smtClean="0">
                <a:ea typeface="Microsoft YaHei" pitchFamily="34" charset="-122"/>
              </a:rPr>
              <a:t>修改</a:t>
            </a:r>
            <a:r>
              <a:rPr lang="en-US" altLang="zh-CN" smtClean="0">
                <a:ea typeface="Microsoft YaHei" pitchFamily="34" charset="-122"/>
              </a:rPr>
              <a:t>(</a:t>
            </a:r>
            <a:r>
              <a:rPr lang="zh-CN" altLang="en-US" smtClean="0">
                <a:ea typeface="Microsoft YaHei" pitchFamily="34" charset="-122"/>
              </a:rPr>
              <a:t>例子</a:t>
            </a:r>
            <a:r>
              <a:rPr lang="en-US" altLang="zh-CN" smtClean="0">
                <a:ea typeface="Microsoft YaHei" pitchFamily="34" charset="-122"/>
              </a:rPr>
              <a:t>):</a:t>
            </a:r>
          </a:p>
          <a:p>
            <a:pPr eaLnBrk="1" hangingPunct="1">
              <a:buFontTx/>
              <a:buNone/>
            </a:pPr>
            <a:endParaRPr lang="zh-CN" altLang="en-US" smtClean="0">
              <a:ea typeface="Microsoft YaHei" pitchFamily="34" charset="-122"/>
            </a:endParaRPr>
          </a:p>
        </p:txBody>
      </p:sp>
      <p:graphicFrame>
        <p:nvGraphicFramePr>
          <p:cNvPr id="126980" name="Object 4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914400" y="4343400"/>
          <a:ext cx="1233488" cy="1195388"/>
        </p:xfrm>
        <a:graphic>
          <a:graphicData uri="http://schemas.openxmlformats.org/presentationml/2006/ole">
            <p:oleObj spid="_x0000_s126980" name="Document" showAsIcon="1" r:id="rId3" imgW="914400" imgH="885960" progId="Word.Document.8">
              <p:embed/>
            </p:oleObj>
          </a:graphicData>
        </a:graphic>
      </p:graphicFrame>
      <p:graphicFrame>
        <p:nvGraphicFramePr>
          <p:cNvPr id="126989" name="Object 1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914400" y="1905000"/>
          <a:ext cx="1279525" cy="1239838"/>
        </p:xfrm>
        <a:graphic>
          <a:graphicData uri="http://schemas.openxmlformats.org/presentationml/2006/ole">
            <p:oleObj spid="_x0000_s126989" name="Document" showAsIcon="1" r:id="rId4" imgW="914400" imgH="885960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563563"/>
          </a:xfrm>
          <a:ln w="38100" cmpd="dbl"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zh-CN" altLang="en-US" sz="3200" smtClean="0">
                <a:latin typeface="Microsoft YaHei" pitchFamily="34" charset="-122"/>
                <a:ea typeface="Microsoft YaHei" pitchFamily="34" charset="-122"/>
              </a:rPr>
              <a:t>修改 海天书楼启导本  </a:t>
            </a:r>
            <a:r>
              <a:rPr lang="en-US" altLang="zh-CN" sz="3200" smtClean="0">
                <a:latin typeface="Microsoft YaHei" pitchFamily="34" charset="-122"/>
                <a:ea typeface="Microsoft YaHei" pitchFamily="34" charset="-122"/>
              </a:rPr>
              <a:t>P 1394</a:t>
            </a:r>
            <a:endParaRPr lang="en-US" altLang="zh-CN" sz="3200" smtClean="0">
              <a:solidFill>
                <a:srgbClr val="0000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128006" name="Picture 4" descr="Hai tian chart 1394"/>
          <p:cNvPicPr>
            <a:picLocks noChangeAspect="1" noChangeArrowheads="1"/>
          </p:cNvPicPr>
          <p:nvPr/>
        </p:nvPicPr>
        <p:blipFill>
          <a:blip r:embed="rId3"/>
          <a:srcRect l="18373" b="33116"/>
          <a:stretch>
            <a:fillRect/>
          </a:stretch>
        </p:blipFill>
        <p:spPr bwMode="auto">
          <a:xfrm>
            <a:off x="4648200" y="762000"/>
            <a:ext cx="4106863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8004" name="Object 4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1219200" y="3200400"/>
          <a:ext cx="1462088" cy="1416050"/>
        </p:xfrm>
        <a:graphic>
          <a:graphicData uri="http://schemas.openxmlformats.org/presentationml/2006/ole">
            <p:oleObj spid="_x0000_s128004" name="Document" showAsIcon="1" r:id="rId4" imgW="914400" imgH="885960" progId="Word.Document.8">
              <p:embed/>
            </p:oleObj>
          </a:graphicData>
        </a:graphic>
      </p:graphicFrame>
      <p:sp>
        <p:nvSpPr>
          <p:cNvPr id="128007" name="Text Box 6"/>
          <p:cNvSpPr txBox="1">
            <a:spLocks noChangeArrowheads="1"/>
          </p:cNvSpPr>
          <p:nvPr/>
        </p:nvSpPr>
        <p:spPr bwMode="auto">
          <a:xfrm>
            <a:off x="898525" y="1925638"/>
            <a:ext cx="21923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3200" b="0"/>
              <a:t>修改</a:t>
            </a:r>
            <a:r>
              <a:rPr lang="en-US" altLang="zh-CN" sz="3200" b="0"/>
              <a:t>(</a:t>
            </a:r>
            <a:r>
              <a:rPr lang="zh-CN" altLang="en-US" sz="3200" b="0"/>
              <a:t>例子</a:t>
            </a:r>
            <a:r>
              <a:rPr lang="en-US" altLang="zh-CN" sz="3200" b="0"/>
              <a:t>):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52400"/>
            <a:ext cx="3810000" cy="563563"/>
          </a:xfrm>
          <a:ln w="38100" cmpd="dbl">
            <a:solidFill>
              <a:srgbClr val="000000"/>
            </a:solidFill>
          </a:ln>
        </p:spPr>
        <p:txBody>
          <a:bodyPr/>
          <a:lstStyle/>
          <a:p>
            <a:pPr algn="l" eaLnBrk="1" hangingPunct="1"/>
            <a:r>
              <a:rPr lang="zh-CN" altLang="en-US" sz="2000" smtClean="0">
                <a:latin typeface="Microsoft YaHei" pitchFamily="34" charset="-122"/>
                <a:ea typeface="Microsoft YaHei" pitchFamily="34" charset="-122"/>
              </a:rPr>
              <a:t>修改 更新启导本  </a:t>
            </a:r>
            <a:r>
              <a:rPr lang="en-US" altLang="zh-CN" sz="2000" smtClean="0">
                <a:latin typeface="Microsoft YaHei" pitchFamily="34" charset="-122"/>
                <a:ea typeface="Microsoft YaHei" pitchFamily="34" charset="-122"/>
              </a:rPr>
              <a:t>P 1854 </a:t>
            </a:r>
            <a:endParaRPr lang="en-US" altLang="zh-CN" sz="2000" smtClean="0">
              <a:solidFill>
                <a:srgbClr val="0000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129031" name="Picture 4" descr="Geng Xing chart 1854"/>
          <p:cNvPicPr>
            <a:picLocks noChangeAspect="1" noChangeArrowheads="1"/>
          </p:cNvPicPr>
          <p:nvPr/>
        </p:nvPicPr>
        <p:blipFill>
          <a:blip r:embed="rId3"/>
          <a:srcRect l="45755" t="3134" b="39969"/>
          <a:stretch>
            <a:fillRect/>
          </a:stretch>
        </p:blipFill>
        <p:spPr bwMode="auto">
          <a:xfrm>
            <a:off x="4495800" y="76200"/>
            <a:ext cx="4119563" cy="663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32" name="Text Box 5"/>
          <p:cNvSpPr txBox="1">
            <a:spLocks noChangeArrowheads="1"/>
          </p:cNvSpPr>
          <p:nvPr/>
        </p:nvSpPr>
        <p:spPr bwMode="auto">
          <a:xfrm>
            <a:off x="762000" y="1905000"/>
            <a:ext cx="21923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3200" b="0"/>
              <a:t>修改</a:t>
            </a:r>
            <a:r>
              <a:rPr lang="en-US" altLang="zh-CN" sz="3200" b="0"/>
              <a:t>(</a:t>
            </a:r>
            <a:r>
              <a:rPr lang="zh-CN" altLang="en-US" sz="3200" b="0"/>
              <a:t>例子</a:t>
            </a:r>
            <a:r>
              <a:rPr lang="en-US" altLang="zh-CN" sz="3200" b="0"/>
              <a:t>):</a:t>
            </a:r>
          </a:p>
        </p:txBody>
      </p:sp>
      <p:graphicFrame>
        <p:nvGraphicFramePr>
          <p:cNvPr id="129029" name="Object 5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914400" y="3048000"/>
          <a:ext cx="1508125" cy="1460500"/>
        </p:xfrm>
        <a:graphic>
          <a:graphicData uri="http://schemas.openxmlformats.org/presentationml/2006/ole">
            <p:oleObj spid="_x0000_s129029" name="Document" showAsIcon="1" r:id="rId4" imgW="914400" imgH="885960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868363"/>
          </a:xfrm>
        </p:spPr>
        <p:txBody>
          <a:bodyPr/>
          <a:lstStyle/>
          <a:p>
            <a:pPr eaLnBrk="1" hangingPunct="1"/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时间与时机 的要点 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- 3</a:t>
            </a:r>
            <a:b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</a:b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利未记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23:27,32(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晚上的次日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)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295400"/>
            <a:ext cx="8229600" cy="3505200"/>
          </a:xfrm>
          <a:ln w="38100" cmpd="dbl">
            <a:solidFill>
              <a:schemeClr val="tx1"/>
            </a:solidFill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七月初十是赎罪日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你们要守为圣会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并要刻苦己心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, 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也要将</a:t>
            </a:r>
          </a:p>
          <a:p>
            <a:pPr eaLnBrk="1" hangingPunct="1">
              <a:buFontTx/>
              <a:buNone/>
            </a:pP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火祭献给耶和华</a:t>
            </a:r>
          </a:p>
          <a:p>
            <a:pPr eaLnBrk="1" hangingPunct="1">
              <a:buFontTx/>
              <a:buNone/>
            </a:pPr>
            <a:endParaRPr lang="en-US" altLang="zh-CN" sz="1000" smtClean="0"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buFontTx/>
              <a:buNone/>
            </a:pP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你们要守这日为圣安息日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并要刻苦己心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从这月初九日晚上</a:t>
            </a:r>
            <a:r>
              <a:rPr lang="en-US" altLang="zh-CN" sz="2400" smtClean="0">
                <a:solidFill>
                  <a:srgbClr val="969696"/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</a:p>
          <a:p>
            <a:pPr eaLnBrk="1" hangingPunct="1">
              <a:buFontTx/>
              <a:buNone/>
            </a:pP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 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到</a:t>
            </a:r>
            <a:r>
              <a:rPr lang="zh-CN" altLang="en-US" sz="24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次日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晚上</a:t>
            </a:r>
            <a:r>
              <a:rPr lang="en-US" altLang="zh-CN" sz="2400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CN" altLang="en-US" sz="2400" smtClean="0">
                <a:latin typeface="Microsoft YaHei" pitchFamily="34" charset="-122"/>
                <a:ea typeface="Microsoft YaHei" pitchFamily="34" charset="-122"/>
              </a:rPr>
              <a:t>要守为安息日</a:t>
            </a:r>
            <a:endParaRPr lang="en-US" altLang="en-US" sz="2400" smtClean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914400" y="4876800"/>
            <a:ext cx="6096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 b="0">
                <a:latin typeface="Microsoft YaHei" pitchFamily="34" charset="-122"/>
              </a:rPr>
              <a:t>晚间的次日</a:t>
            </a:r>
            <a:r>
              <a:rPr lang="en-US" altLang="zh-CN" sz="2000" b="0">
                <a:latin typeface="Microsoft YaHei" pitchFamily="34" charset="-122"/>
              </a:rPr>
              <a:t>,</a:t>
            </a:r>
            <a:r>
              <a:rPr lang="zh-CN" altLang="en-US" sz="2000" b="0">
                <a:latin typeface="Microsoft YaHei" pitchFamily="34" charset="-122"/>
              </a:rPr>
              <a:t>是指紧接着的白天</a:t>
            </a:r>
            <a:endParaRPr lang="en-US" altLang="zh-CN" sz="2000" b="0">
              <a:latin typeface="Microsoft YaHei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pPr eaLnBrk="1" hangingPunct="1"/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时间与时机 的要点 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- 4</a:t>
            </a:r>
            <a:b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</a:b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约书亚  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5:10-12 (</a:t>
            </a:r>
            <a:r>
              <a:rPr lang="zh-CN" altLang="en-US" sz="2400" b="1" smtClean="0">
                <a:latin typeface="Microsoft YaHei" pitchFamily="34" charset="-122"/>
                <a:ea typeface="Microsoft YaHei" pitchFamily="34" charset="-122"/>
              </a:rPr>
              <a:t>次日与第二天的例子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)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400" b="1" baseline="-25000" smtClean="0">
                <a:latin typeface="Microsoft YaHei" pitchFamily="34" charset="-122"/>
                <a:ea typeface="Microsoft YaHei" pitchFamily="34" charset="-122"/>
              </a:rPr>
              <a:t>10</a:t>
            </a:r>
            <a:r>
              <a:rPr lang="en-US" altLang="en-US" sz="2400" b="1" smtClean="0">
                <a:latin typeface="Microsoft YaHei" pitchFamily="34" charset="-122"/>
                <a:ea typeface="Microsoft YaHei" pitchFamily="34" charset="-122"/>
              </a:rPr>
              <a:t>以色列人在吉甲安营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en-US" altLang="en-US" sz="2400" b="1" smtClean="0">
                <a:latin typeface="Microsoft YaHei" pitchFamily="34" charset="-122"/>
                <a:ea typeface="Microsoft YaHei" pitchFamily="34" charset="-122"/>
              </a:rPr>
              <a:t>正月十四日</a:t>
            </a:r>
            <a:r>
              <a:rPr lang="en-US" altLang="en-US" sz="2400" b="1" smtClean="0">
                <a:solidFill>
                  <a:schemeClr val="hlink"/>
                </a:solidFill>
                <a:latin typeface="Microsoft YaHei" pitchFamily="34" charset="-122"/>
                <a:ea typeface="Microsoft YaHei" pitchFamily="34" charset="-122"/>
              </a:rPr>
              <a:t>晚上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en-US" altLang="en-US" sz="2400" b="1" smtClean="0">
                <a:latin typeface="Microsoft YaHei" pitchFamily="34" charset="-122"/>
                <a:ea typeface="Microsoft YaHei" pitchFamily="34" charset="-122"/>
              </a:rPr>
              <a:t>在耶利哥的平原守</a:t>
            </a:r>
          </a:p>
          <a:p>
            <a:pPr eaLnBrk="1" hangingPunct="1">
              <a:buFontTx/>
              <a:buNone/>
            </a:pPr>
            <a:r>
              <a:rPr lang="en-US" altLang="en-US" sz="2400" b="1" smtClean="0">
                <a:latin typeface="Microsoft YaHei" pitchFamily="34" charset="-122"/>
                <a:ea typeface="Microsoft YaHei" pitchFamily="34" charset="-122"/>
              </a:rPr>
              <a:t>逾越节</a:t>
            </a:r>
            <a:r>
              <a:rPr lang="en-US" altLang="en-US" sz="2400" b="1" baseline="-25000" smtClean="0">
                <a:latin typeface="Microsoft YaHei" pitchFamily="34" charset="-122"/>
                <a:ea typeface="Microsoft YaHei" pitchFamily="34" charset="-122"/>
              </a:rPr>
              <a:t>11</a:t>
            </a:r>
            <a:r>
              <a:rPr lang="en-US" altLang="en-US" sz="2400" b="1" smtClean="0">
                <a:latin typeface="Microsoft YaHei" pitchFamily="34" charset="-122"/>
                <a:ea typeface="Microsoft YaHei" pitchFamily="34" charset="-122"/>
              </a:rPr>
              <a:t>逾越节的</a:t>
            </a:r>
            <a:r>
              <a:rPr lang="en-US" altLang="en-US" sz="2400" b="1" smtClean="0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次日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en-US" altLang="en-US" sz="2400" b="1" smtClean="0">
                <a:latin typeface="Microsoft YaHei" pitchFamily="34" charset="-122"/>
                <a:ea typeface="Microsoft YaHei" pitchFamily="34" charset="-122"/>
              </a:rPr>
              <a:t>他们就吃了那地的出产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en-US" altLang="en-US" sz="2400" b="1" smtClean="0">
                <a:latin typeface="Microsoft YaHei" pitchFamily="34" charset="-122"/>
                <a:ea typeface="Microsoft YaHei" pitchFamily="34" charset="-122"/>
              </a:rPr>
              <a:t>正当那日吃</a:t>
            </a:r>
          </a:p>
          <a:p>
            <a:pPr eaLnBrk="1" hangingPunct="1">
              <a:buFontTx/>
              <a:buNone/>
            </a:pPr>
            <a:r>
              <a:rPr lang="en-US" altLang="en-US" sz="2400" b="1" smtClean="0">
                <a:latin typeface="Microsoft YaHei" pitchFamily="34" charset="-122"/>
                <a:ea typeface="Microsoft YaHei" pitchFamily="34" charset="-122"/>
              </a:rPr>
              <a:t>无酵饼和烘的谷</a:t>
            </a:r>
            <a:r>
              <a:rPr lang="en-US" altLang="en-US" sz="2400" b="1" baseline="-25000" smtClean="0">
                <a:latin typeface="Microsoft YaHei" pitchFamily="34" charset="-122"/>
                <a:ea typeface="Microsoft YaHei" pitchFamily="34" charset="-122"/>
              </a:rPr>
              <a:t>12</a:t>
            </a:r>
            <a:r>
              <a:rPr lang="en-US" altLang="en-US" sz="2400" b="1" smtClean="0">
                <a:latin typeface="Microsoft YaHei" pitchFamily="34" charset="-122"/>
                <a:ea typeface="Microsoft YaHei" pitchFamily="34" charset="-122"/>
              </a:rPr>
              <a:t>他们吃了那地的出产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en-US" altLang="en-US" sz="2400" b="1" smtClean="0">
                <a:solidFill>
                  <a:srgbClr val="FF0066"/>
                </a:solidFill>
                <a:latin typeface="Microsoft YaHei" pitchFamily="34" charset="-122"/>
                <a:ea typeface="Microsoft YaHei" pitchFamily="34" charset="-122"/>
              </a:rPr>
              <a:t>第二日</a:t>
            </a:r>
            <a:r>
              <a:rPr lang="en-US" altLang="en-US" sz="2400" b="1" smtClean="0">
                <a:latin typeface="Microsoft YaHei" pitchFamily="34" charset="-122"/>
                <a:ea typeface="Microsoft YaHei" pitchFamily="34" charset="-122"/>
              </a:rPr>
              <a:t>吗哪就止住了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</a:t>
            </a:r>
          </a:p>
          <a:p>
            <a:pPr eaLnBrk="1" hangingPunct="1">
              <a:buFontTx/>
              <a:buNone/>
            </a:pPr>
            <a:r>
              <a:rPr lang="en-US" altLang="en-US" sz="2400" b="1" smtClean="0">
                <a:latin typeface="Microsoft YaHei" pitchFamily="34" charset="-122"/>
                <a:ea typeface="Microsoft YaHei" pitchFamily="34" charset="-122"/>
              </a:rPr>
              <a:t>以色列人也不再有吗哪了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en-US" altLang="en-US" sz="2400" b="1" smtClean="0">
                <a:latin typeface="Microsoft YaHei" pitchFamily="34" charset="-122"/>
                <a:ea typeface="Microsoft YaHei" pitchFamily="34" charset="-122"/>
              </a:rPr>
              <a:t>那一年</a:t>
            </a:r>
            <a:r>
              <a:rPr lang="en-US" altLang="zh-CN" sz="2400" b="1" smtClean="0"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en-US" altLang="en-US" sz="2400" b="1" smtClean="0">
                <a:latin typeface="Microsoft YaHei" pitchFamily="34" charset="-122"/>
                <a:ea typeface="Microsoft YaHei" pitchFamily="34" charset="-122"/>
              </a:rPr>
              <a:t>他们却吃迦南地的出产</a:t>
            </a:r>
            <a:endParaRPr lang="en-US" altLang="en-US" smtClean="0"/>
          </a:p>
        </p:txBody>
      </p:sp>
      <p:graphicFrame>
        <p:nvGraphicFramePr>
          <p:cNvPr id="8196" name="Group 4"/>
          <p:cNvGraphicFramePr>
            <a:graphicFrameLocks noGrp="1"/>
          </p:cNvGraphicFramePr>
          <p:nvPr/>
        </p:nvGraphicFramePr>
        <p:xfrm>
          <a:off x="685800" y="3581400"/>
          <a:ext cx="7620000" cy="1778000"/>
        </p:xfrm>
        <a:graphic>
          <a:graphicData uri="http://schemas.openxmlformats.org/drawingml/2006/table">
            <a:tbl>
              <a:tblPr/>
              <a:tblGrid>
                <a:gridCol w="1524000"/>
                <a:gridCol w="1524000"/>
                <a:gridCol w="1524000"/>
                <a:gridCol w="1524000"/>
                <a:gridCol w="1524000"/>
              </a:tblGrid>
              <a:tr h="604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前半夜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后半夜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上午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下午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3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正月十四日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晚上</a:t>
                      </a: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</a:t>
                      </a:r>
                      <a:r>
                        <a: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守逾越节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次日</a:t>
                      </a: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 </a:t>
                      </a:r>
                      <a:r>
                        <a: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吃那地的出产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正月十五日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第二日</a:t>
                      </a: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  </a:t>
                      </a:r>
                      <a:r>
                        <a: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吗哪就止住了</a:t>
                      </a: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, </a:t>
                      </a:r>
                      <a:r>
                        <a: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以色列人不再有吗哪了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Group 2"/>
          <p:cNvGraphicFramePr>
            <a:graphicFrameLocks noGrp="1"/>
          </p:cNvGraphicFramePr>
          <p:nvPr>
            <p:ph idx="4294967295"/>
          </p:nvPr>
        </p:nvGraphicFramePr>
        <p:xfrm>
          <a:off x="304800" y="685800"/>
          <a:ext cx="8229600" cy="5943600"/>
        </p:xfrm>
        <a:graphic>
          <a:graphicData uri="http://schemas.openxmlformats.org/drawingml/2006/table">
            <a:tbl>
              <a:tblPr/>
              <a:tblGrid>
                <a:gridCol w="533400"/>
                <a:gridCol w="1752600"/>
                <a:gridCol w="1371600"/>
                <a:gridCol w="4572000"/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犹太历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西历月份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节期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尼散 </a:t>
                      </a: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亚笔</a:t>
                      </a: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3- 4</a:t>
                      </a:r>
                      <a:endParaRPr kumimoji="0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逾越节</a:t>
                      </a: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/</a:t>
                      </a: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除酵节</a:t>
                      </a:r>
                      <a:endParaRPr kumimoji="0" lang="en-US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以珥 </a:t>
                      </a: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西弗</a:t>
                      </a: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4- 5</a:t>
                      </a:r>
                      <a:endParaRPr kumimoji="0" lang="zh-CN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补过逾越节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西弯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5- 6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七七节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五旬节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塔模斯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6- 7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埃波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7- 8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以禄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8- 9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提斯利</a:t>
                      </a: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以他念</a:t>
                      </a: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9- 10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吹角节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,</a:t>
                      </a: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赎罪日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,</a:t>
                      </a: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住棚节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玛西班</a:t>
                      </a: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布勒</a:t>
                      </a: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10-11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基斯流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11-12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修殿节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(25</a:t>
                      </a: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日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, </a:t>
                      </a: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约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10:22)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提别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12-1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细罢特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1- 2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12</a:t>
                      </a:r>
                      <a:r>
                        <a:rPr kumimoji="0" lang="en-US" altLang="zh-CN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/13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亚达 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I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/</a:t>
                      </a: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亚达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2- 3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/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3-</a:t>
                      </a: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4</a:t>
                      </a:r>
                      <a:endParaRPr kumimoji="0" lang="en-US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普珥节 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(</a:t>
                      </a: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仅在闰年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, </a:t>
                      </a: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才有亚达 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865" name="Text Box 75"/>
          <p:cNvSpPr txBox="1">
            <a:spLocks noChangeArrowheads="1"/>
          </p:cNvSpPr>
          <p:nvPr/>
        </p:nvSpPr>
        <p:spPr bwMode="auto">
          <a:xfrm>
            <a:off x="2438400" y="152400"/>
            <a:ext cx="314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0"/>
              <a:t>时间与时机 的</a:t>
            </a:r>
            <a:r>
              <a:rPr lang="zh-CN" altLang="en-US" sz="2400" b="0">
                <a:latin typeface="Microsoft YaHei" pitchFamily="34" charset="-122"/>
              </a:rPr>
              <a:t>要点</a:t>
            </a:r>
            <a:r>
              <a:rPr lang="zh-CN" altLang="en-US" sz="2400" b="0"/>
              <a:t> </a:t>
            </a:r>
            <a:r>
              <a:rPr lang="en-US" altLang="zh-CN" sz="2400" b="0"/>
              <a:t>- 5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Group 2"/>
          <p:cNvGraphicFramePr>
            <a:graphicFrameLocks noGrp="1"/>
          </p:cNvGraphicFramePr>
          <p:nvPr/>
        </p:nvGraphicFramePr>
        <p:xfrm>
          <a:off x="457200" y="228600"/>
          <a:ext cx="8229600" cy="4956175"/>
        </p:xfrm>
        <a:graphic>
          <a:graphicData uri="http://schemas.openxmlformats.org/drawingml/2006/table">
            <a:tbl>
              <a:tblPr/>
              <a:tblGrid>
                <a:gridCol w="514350"/>
                <a:gridCol w="514350"/>
                <a:gridCol w="514350"/>
                <a:gridCol w="514350"/>
                <a:gridCol w="514350"/>
                <a:gridCol w="514350"/>
                <a:gridCol w="514350"/>
                <a:gridCol w="514350"/>
                <a:gridCol w="514350"/>
                <a:gridCol w="514350"/>
                <a:gridCol w="514350"/>
                <a:gridCol w="514350"/>
                <a:gridCol w="514350"/>
                <a:gridCol w="514350"/>
                <a:gridCol w="514350"/>
                <a:gridCol w="514350"/>
              </a:tblGrid>
              <a:tr h="8382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q4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0775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0768" name="Text Box 48"/>
          <p:cNvSpPr txBox="1">
            <a:spLocks noChangeArrowheads="1"/>
          </p:cNvSpPr>
          <p:nvPr/>
        </p:nvSpPr>
        <p:spPr bwMode="auto">
          <a:xfrm>
            <a:off x="457200" y="1524000"/>
            <a:ext cx="201295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>
                <a:solidFill>
                  <a:srgbClr val="FF0066"/>
                </a:solidFill>
              </a:rPr>
              <a:t>逾越节前</a:t>
            </a:r>
            <a:r>
              <a:rPr lang="en-US" altLang="zh-CN" sz="1600">
                <a:solidFill>
                  <a:srgbClr val="FF0066"/>
                </a:solidFill>
              </a:rPr>
              <a:t>6</a:t>
            </a:r>
            <a:r>
              <a:rPr lang="zh-CN" altLang="en-US" sz="1600">
                <a:solidFill>
                  <a:srgbClr val="FF0066"/>
                </a:solidFill>
              </a:rPr>
              <a:t>天</a:t>
            </a:r>
            <a:r>
              <a:rPr lang="en-US" altLang="zh-CN" sz="1600"/>
              <a:t>,</a:t>
            </a:r>
            <a:r>
              <a:rPr lang="zh-CN" altLang="en-US" sz="1600"/>
              <a:t>耶稣已</a:t>
            </a:r>
          </a:p>
          <a:p>
            <a:r>
              <a:rPr lang="zh-CN" altLang="en-US" sz="1600"/>
              <a:t>来到伯大尼</a:t>
            </a:r>
            <a:r>
              <a:rPr lang="en-US" altLang="zh-CN" sz="1600"/>
              <a:t>,12</a:t>
            </a:r>
            <a:r>
              <a:rPr lang="zh-CN" altLang="en-US" sz="1600"/>
              <a:t>门徒</a:t>
            </a:r>
            <a:r>
              <a:rPr lang="en-US" altLang="zh-CN" sz="1600"/>
              <a:t>,</a:t>
            </a:r>
          </a:p>
          <a:p>
            <a:r>
              <a:rPr lang="zh-CN" altLang="en-US" sz="1600"/>
              <a:t>从加利利跟随耶稣的</a:t>
            </a:r>
          </a:p>
          <a:p>
            <a:r>
              <a:rPr lang="zh-CN" altLang="en-US" sz="1600"/>
              <a:t>众人和妇女都分住</a:t>
            </a:r>
          </a:p>
          <a:p>
            <a:r>
              <a:rPr lang="zh-CN" altLang="en-US" sz="1600"/>
              <a:t>各接待家庭中</a:t>
            </a:r>
          </a:p>
        </p:txBody>
      </p:sp>
      <p:graphicFrame>
        <p:nvGraphicFramePr>
          <p:cNvPr id="63547" name="Object 59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752600" y="304800"/>
          <a:ext cx="630238" cy="611188"/>
        </p:xfrm>
        <a:graphic>
          <a:graphicData uri="http://schemas.openxmlformats.org/presentationml/2006/ole">
            <p:oleObj spid="_x0000_s30769" name="Presentation" showAsIcon="1" r:id="rId4" imgW="914400" imgH="885825" progId="PowerPoint.Show.8">
              <p:embed/>
            </p:oleObj>
          </a:graphicData>
        </a:graphic>
      </p:graphicFrame>
      <p:sp>
        <p:nvSpPr>
          <p:cNvPr id="30770" name="Text Box 50"/>
          <p:cNvSpPr txBox="1">
            <a:spLocks noChangeArrowheads="1"/>
          </p:cNvSpPr>
          <p:nvPr/>
        </p:nvSpPr>
        <p:spPr bwMode="auto">
          <a:xfrm>
            <a:off x="457200" y="2895600"/>
            <a:ext cx="20701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/>
              <a:t>有人为耶稣摆宴席</a:t>
            </a:r>
            <a:r>
              <a:rPr lang="en-US" altLang="zh-CN" sz="1600"/>
              <a:t>,</a:t>
            </a:r>
          </a:p>
          <a:p>
            <a:r>
              <a:rPr lang="zh-CN" altLang="en-US" sz="1600"/>
              <a:t>席间伯大尼的马利亚</a:t>
            </a:r>
          </a:p>
          <a:p>
            <a:r>
              <a:rPr lang="zh-CN" altLang="en-US" sz="1600"/>
              <a:t>膏耶稣的脚</a:t>
            </a:r>
            <a:r>
              <a:rPr lang="en-US" altLang="zh-CN" sz="1600"/>
              <a:t>,</a:t>
            </a:r>
            <a:r>
              <a:rPr lang="zh-CN" altLang="en-US" sz="1600"/>
              <a:t>又用头发</a:t>
            </a:r>
          </a:p>
          <a:p>
            <a:r>
              <a:rPr lang="zh-CN" altLang="en-US" sz="1600"/>
              <a:t>去擦</a:t>
            </a:r>
          </a:p>
        </p:txBody>
      </p:sp>
      <p:sp>
        <p:nvSpPr>
          <p:cNvPr id="30771" name="Text Box 51"/>
          <p:cNvSpPr txBox="1">
            <a:spLocks noChangeArrowheads="1"/>
          </p:cNvSpPr>
          <p:nvPr/>
        </p:nvSpPr>
        <p:spPr bwMode="auto">
          <a:xfrm>
            <a:off x="457200" y="4038600"/>
            <a:ext cx="20129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/>
              <a:t>耶稣和</a:t>
            </a:r>
            <a:r>
              <a:rPr lang="en-US" altLang="zh-CN" sz="1600"/>
              <a:t>12</a:t>
            </a:r>
            <a:r>
              <a:rPr lang="zh-CN" altLang="en-US" sz="1600"/>
              <a:t>门徒</a:t>
            </a:r>
            <a:r>
              <a:rPr lang="en-US" altLang="zh-CN" sz="1600"/>
              <a:t>,</a:t>
            </a:r>
            <a:r>
              <a:rPr lang="zh-CN" altLang="en-US" sz="1600"/>
              <a:t>全体</a:t>
            </a:r>
          </a:p>
          <a:p>
            <a:r>
              <a:rPr lang="zh-CN" altLang="en-US" sz="1600"/>
              <a:t>寄住长大痳疯的西门</a:t>
            </a:r>
          </a:p>
          <a:p>
            <a:r>
              <a:rPr lang="zh-CN" altLang="en-US" sz="1600"/>
              <a:t>家中</a:t>
            </a:r>
            <a:r>
              <a:rPr lang="en-US" altLang="zh-CN" sz="1600"/>
              <a:t>,</a:t>
            </a:r>
            <a:r>
              <a:rPr lang="zh-CN" altLang="en-US" sz="1600"/>
              <a:t>直到耶稣受难</a:t>
            </a:r>
          </a:p>
          <a:p>
            <a:r>
              <a:rPr lang="en-US" altLang="zh-CN" sz="1600"/>
              <a:t>(</a:t>
            </a:r>
            <a:r>
              <a:rPr lang="zh-CN" altLang="en-US" sz="1600"/>
              <a:t>太</a:t>
            </a:r>
            <a:r>
              <a:rPr lang="en-US" altLang="zh-CN" sz="1600"/>
              <a:t>26:3)</a:t>
            </a:r>
          </a:p>
        </p:txBody>
      </p:sp>
      <p:graphicFrame>
        <p:nvGraphicFramePr>
          <p:cNvPr id="63543" name="Object 5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810000" y="304800"/>
          <a:ext cx="630238" cy="611188"/>
        </p:xfrm>
        <a:graphic>
          <a:graphicData uri="http://schemas.openxmlformats.org/presentationml/2006/ole">
            <p:oleObj spid="_x0000_s30772" name="Presentation" showAsIcon="1" r:id="rId5" imgW="914400" imgH="885825" progId="PowerPoint.Show.8">
              <p:embed/>
            </p:oleObj>
          </a:graphicData>
        </a:graphic>
      </p:graphicFrame>
      <p:sp>
        <p:nvSpPr>
          <p:cNvPr id="30773" name="Text Box 53"/>
          <p:cNvSpPr txBox="1">
            <a:spLocks noChangeArrowheads="1"/>
          </p:cNvSpPr>
          <p:nvPr/>
        </p:nvSpPr>
        <p:spPr bwMode="auto">
          <a:xfrm>
            <a:off x="2514600" y="1524000"/>
            <a:ext cx="20129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600"/>
              <a:t>8,9</a:t>
            </a:r>
            <a:r>
              <a:rPr lang="zh-CN" altLang="en-US" sz="1600"/>
              <a:t>两日许多猷太人</a:t>
            </a:r>
            <a:r>
              <a:rPr lang="en-US" altLang="zh-CN" sz="1600"/>
              <a:t>,</a:t>
            </a:r>
          </a:p>
          <a:p>
            <a:r>
              <a:rPr lang="zh-CN" altLang="en-US" sz="1600"/>
              <a:t>法利赛人</a:t>
            </a:r>
            <a:r>
              <a:rPr lang="en-US" altLang="zh-CN" sz="1600"/>
              <a:t>,</a:t>
            </a:r>
            <a:r>
              <a:rPr lang="zh-CN" altLang="en-US" sz="1600"/>
              <a:t>从耶京来</a:t>
            </a:r>
          </a:p>
          <a:p>
            <a:r>
              <a:rPr lang="zh-CN" altLang="en-US" sz="1600"/>
              <a:t>看耶稣和死里复活的</a:t>
            </a:r>
          </a:p>
          <a:p>
            <a:r>
              <a:rPr lang="zh-CN" altLang="en-US" sz="1600"/>
              <a:t>拉撒路</a:t>
            </a:r>
            <a:r>
              <a:rPr lang="en-US" altLang="zh-CN" sz="1600"/>
              <a:t>(</a:t>
            </a:r>
            <a:r>
              <a:rPr lang="zh-CN" altLang="en-US" sz="1600"/>
              <a:t>约</a:t>
            </a:r>
            <a:r>
              <a:rPr lang="en-US" altLang="zh-CN" sz="1600"/>
              <a:t>12:9-11)</a:t>
            </a:r>
          </a:p>
        </p:txBody>
      </p:sp>
      <p:sp>
        <p:nvSpPr>
          <p:cNvPr id="30774" name="Text Box 54"/>
          <p:cNvSpPr txBox="1">
            <a:spLocks noChangeArrowheads="1"/>
          </p:cNvSpPr>
          <p:nvPr/>
        </p:nvSpPr>
        <p:spPr bwMode="auto">
          <a:xfrm>
            <a:off x="2438400" y="2590800"/>
            <a:ext cx="2149475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/>
              <a:t>约在下午</a:t>
            </a:r>
            <a:r>
              <a:rPr lang="en-US" altLang="zh-CN" sz="1600"/>
              <a:t>,12</a:t>
            </a:r>
            <a:r>
              <a:rPr lang="zh-CN" altLang="en-US" sz="1600"/>
              <a:t>门徒</a:t>
            </a:r>
            <a:r>
              <a:rPr lang="en-US" altLang="zh-CN" sz="1600"/>
              <a:t>,</a:t>
            </a:r>
            <a:r>
              <a:rPr lang="zh-CN" altLang="en-US" sz="1600"/>
              <a:t>加利</a:t>
            </a:r>
          </a:p>
          <a:p>
            <a:r>
              <a:rPr lang="zh-CN" altLang="en-US" sz="1600"/>
              <a:t>利和耶京来的群众</a:t>
            </a:r>
            <a:r>
              <a:rPr lang="en-US" altLang="zh-CN" sz="1600"/>
              <a:t>,</a:t>
            </a:r>
          </a:p>
          <a:p>
            <a:r>
              <a:rPr lang="zh-CN" altLang="en-US" sz="1600"/>
              <a:t>随着耶稣前行</a:t>
            </a:r>
            <a:r>
              <a:rPr lang="en-US" altLang="zh-CN" sz="1600"/>
              <a:t>,</a:t>
            </a:r>
            <a:r>
              <a:rPr lang="zh-CN" altLang="en-US" sz="1600"/>
              <a:t>途中</a:t>
            </a:r>
          </a:p>
          <a:p>
            <a:r>
              <a:rPr lang="zh-CN" altLang="en-US" sz="1600"/>
              <a:t>门徒借来驴驹</a:t>
            </a:r>
            <a:r>
              <a:rPr lang="en-US" altLang="zh-CN" sz="1600"/>
              <a:t>,</a:t>
            </a:r>
            <a:r>
              <a:rPr lang="zh-CN" altLang="en-US" sz="1600"/>
              <a:t>拥戴</a:t>
            </a:r>
          </a:p>
          <a:p>
            <a:r>
              <a:rPr lang="zh-CN" altLang="en-US" sz="1600"/>
              <a:t>耶稣骑着</a:t>
            </a:r>
            <a:r>
              <a:rPr lang="en-US" altLang="zh-CN" sz="1600"/>
              <a:t>,</a:t>
            </a:r>
            <a:r>
              <a:rPr lang="zh-CN" altLang="en-US" sz="1600"/>
              <a:t>全城欢呼迎</a:t>
            </a:r>
          </a:p>
          <a:p>
            <a:r>
              <a:rPr lang="zh-CN" altLang="en-US" sz="1600"/>
              <a:t>接耶稣进耶京</a:t>
            </a:r>
          </a:p>
        </p:txBody>
      </p:sp>
      <p:sp>
        <p:nvSpPr>
          <p:cNvPr id="30775" name="Text Box 55"/>
          <p:cNvSpPr txBox="1">
            <a:spLocks noChangeArrowheads="1"/>
          </p:cNvSpPr>
          <p:nvPr/>
        </p:nvSpPr>
        <p:spPr bwMode="auto">
          <a:xfrm>
            <a:off x="4495800" y="1524000"/>
            <a:ext cx="20923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/>
              <a:t>耶京距离伯大尼仅</a:t>
            </a:r>
            <a:r>
              <a:rPr lang="en-US" altLang="zh-CN" sz="1600"/>
              <a:t>1.5</a:t>
            </a:r>
          </a:p>
          <a:p>
            <a:r>
              <a:rPr lang="zh-CN" altLang="en-US" sz="1600"/>
              <a:t>英里</a:t>
            </a:r>
            <a:r>
              <a:rPr lang="en-US" altLang="zh-CN" sz="1600"/>
              <a:t>,</a:t>
            </a:r>
            <a:r>
              <a:rPr lang="zh-CN" altLang="en-US" sz="1600"/>
              <a:t>步行不需半小时</a:t>
            </a:r>
          </a:p>
        </p:txBody>
      </p:sp>
      <p:sp>
        <p:nvSpPr>
          <p:cNvPr id="30776" name="Text Box 56"/>
          <p:cNvSpPr txBox="1">
            <a:spLocks noChangeArrowheads="1"/>
          </p:cNvSpPr>
          <p:nvPr/>
        </p:nvSpPr>
        <p:spPr bwMode="auto">
          <a:xfrm>
            <a:off x="2438400" y="4114800"/>
            <a:ext cx="214947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/>
              <a:t>耶稣骑驴驹游行</a:t>
            </a:r>
            <a:r>
              <a:rPr lang="en-US" altLang="zh-CN" sz="1600"/>
              <a:t>,</a:t>
            </a:r>
            <a:r>
              <a:rPr lang="zh-CN" altLang="en-US" sz="1600"/>
              <a:t>少许</a:t>
            </a:r>
          </a:p>
          <a:p>
            <a:r>
              <a:rPr lang="zh-CN" altLang="en-US" sz="1600"/>
              <a:t>街道后</a:t>
            </a:r>
            <a:r>
              <a:rPr lang="en-US" altLang="zh-CN" sz="1600"/>
              <a:t>,</a:t>
            </a:r>
            <a:r>
              <a:rPr lang="zh-CN" altLang="en-US" sz="1600"/>
              <a:t>与</a:t>
            </a:r>
            <a:r>
              <a:rPr lang="en-US" altLang="zh-CN" sz="1600"/>
              <a:t>12</a:t>
            </a:r>
            <a:r>
              <a:rPr lang="zh-CN" altLang="en-US" sz="1600"/>
              <a:t>门徒</a:t>
            </a:r>
            <a:r>
              <a:rPr lang="en-US" altLang="zh-CN" sz="1600"/>
              <a:t>,</a:t>
            </a:r>
            <a:r>
              <a:rPr lang="zh-CN" altLang="en-US" sz="1600"/>
              <a:t>徒步</a:t>
            </a:r>
          </a:p>
          <a:p>
            <a:r>
              <a:rPr lang="zh-CN" altLang="en-US" sz="1600"/>
              <a:t>走进圣殿</a:t>
            </a:r>
            <a:r>
              <a:rPr lang="en-US" altLang="zh-CN" sz="1600"/>
              <a:t>,</a:t>
            </a:r>
            <a:r>
              <a:rPr lang="zh-CN" altLang="en-US" sz="1600"/>
              <a:t>流览各样物</a:t>
            </a:r>
          </a:p>
          <a:p>
            <a:r>
              <a:rPr lang="zh-CN" altLang="en-US" sz="1600"/>
              <a:t>件</a:t>
            </a:r>
            <a:r>
              <a:rPr lang="en-US" altLang="zh-CN" sz="1600">
                <a:latin typeface="Microsoft YaHei" pitchFamily="34" charset="-122"/>
              </a:rPr>
              <a:t>…</a:t>
            </a:r>
            <a:r>
              <a:rPr lang="en-US" altLang="zh-CN" sz="1600"/>
              <a:t>.(</a:t>
            </a:r>
            <a:r>
              <a:rPr lang="zh-CN" altLang="en-US" sz="1600"/>
              <a:t>可</a:t>
            </a:r>
            <a:r>
              <a:rPr lang="en-US" altLang="zh-CN" sz="1600"/>
              <a:t>11:11)</a:t>
            </a:r>
          </a:p>
        </p:txBody>
      </p:sp>
      <p:sp>
        <p:nvSpPr>
          <p:cNvPr id="30777" name="Text Box 57"/>
          <p:cNvSpPr txBox="1">
            <a:spLocks noChangeArrowheads="1"/>
          </p:cNvSpPr>
          <p:nvPr/>
        </p:nvSpPr>
        <p:spPr bwMode="auto">
          <a:xfrm>
            <a:off x="4495800" y="2133600"/>
            <a:ext cx="218281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>
                <a:solidFill>
                  <a:srgbClr val="FF0066"/>
                </a:solidFill>
              </a:rPr>
              <a:t>天色已晚</a:t>
            </a:r>
            <a:r>
              <a:rPr lang="en-US" altLang="zh-CN" sz="1600"/>
              <a:t>:</a:t>
            </a:r>
            <a:r>
              <a:rPr lang="zh-CN" altLang="en-US" sz="1600"/>
              <a:t>耶稣进耶京</a:t>
            </a:r>
          </a:p>
          <a:p>
            <a:r>
              <a:rPr lang="zh-CN" altLang="en-US" sz="1600"/>
              <a:t>是</a:t>
            </a:r>
            <a:r>
              <a:rPr lang="en-US" altLang="zh-CN" sz="1600"/>
              <a:t>9</a:t>
            </a:r>
            <a:r>
              <a:rPr lang="zh-CN" altLang="en-US" sz="1600"/>
              <a:t>日下午</a:t>
            </a:r>
            <a:r>
              <a:rPr lang="en-US" altLang="zh-CN" sz="1600"/>
              <a:t>,</a:t>
            </a:r>
            <a:r>
              <a:rPr lang="zh-CN" altLang="en-US" sz="1600"/>
              <a:t>离开圣殿时</a:t>
            </a:r>
          </a:p>
          <a:p>
            <a:r>
              <a:rPr lang="en-US" altLang="zh-CN" sz="1600"/>
              <a:t>10</a:t>
            </a:r>
            <a:r>
              <a:rPr lang="zh-CN" altLang="en-US" sz="1600"/>
              <a:t>日已经开始</a:t>
            </a:r>
            <a:r>
              <a:rPr lang="en-US" altLang="zh-CN" sz="1600"/>
              <a:t>,</a:t>
            </a:r>
            <a:r>
              <a:rPr lang="zh-CN" altLang="en-US" sz="1600"/>
              <a:t>这刻意</a:t>
            </a:r>
          </a:p>
          <a:p>
            <a:r>
              <a:rPr lang="zh-CN" altLang="en-US" sz="1600"/>
              <a:t>的理由</a:t>
            </a:r>
            <a:r>
              <a:rPr lang="en-US" altLang="zh-CN" sz="1600"/>
              <a:t>-</a:t>
            </a:r>
            <a:endParaRPr lang="zh-CN" altLang="en-US" sz="1600"/>
          </a:p>
        </p:txBody>
      </p:sp>
      <p:sp>
        <p:nvSpPr>
          <p:cNvPr id="30778" name="Text Box 58"/>
          <p:cNvSpPr txBox="1">
            <a:spLocks noChangeArrowheads="1"/>
          </p:cNvSpPr>
          <p:nvPr/>
        </p:nvSpPr>
        <p:spPr bwMode="auto">
          <a:xfrm>
            <a:off x="4495800" y="3276600"/>
            <a:ext cx="21272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>
                <a:solidFill>
                  <a:srgbClr val="FF0066"/>
                </a:solidFill>
              </a:rPr>
              <a:t>逾越节的羊羔</a:t>
            </a:r>
            <a:r>
              <a:rPr lang="en-US" altLang="zh-CN" sz="1600"/>
              <a:t>:10</a:t>
            </a:r>
            <a:r>
              <a:rPr lang="zh-CN" altLang="en-US" sz="1600"/>
              <a:t>日带</a:t>
            </a:r>
          </a:p>
          <a:p>
            <a:r>
              <a:rPr lang="zh-CN" altLang="en-US" sz="1600"/>
              <a:t>回家</a:t>
            </a:r>
            <a:r>
              <a:rPr lang="en-US" altLang="zh-CN" sz="1600"/>
              <a:t>,</a:t>
            </a:r>
            <a:r>
              <a:rPr lang="zh-CN" altLang="en-US" sz="1600"/>
              <a:t>仔细观察</a:t>
            </a:r>
            <a:r>
              <a:rPr lang="en-US" altLang="zh-CN" sz="1600"/>
              <a:t>,</a:t>
            </a:r>
            <a:r>
              <a:rPr lang="zh-CN" altLang="en-US" sz="1600"/>
              <a:t>若无瑕</a:t>
            </a:r>
          </a:p>
          <a:p>
            <a:r>
              <a:rPr lang="zh-CN" altLang="en-US" sz="1600"/>
              <a:t>疵</a:t>
            </a:r>
            <a:r>
              <a:rPr lang="en-US" altLang="zh-CN" sz="1600"/>
              <a:t>,</a:t>
            </a:r>
            <a:r>
              <a:rPr lang="zh-CN" altLang="en-US" sz="1600"/>
              <a:t>则留到</a:t>
            </a:r>
            <a:r>
              <a:rPr lang="en-US" altLang="zh-CN" sz="1600"/>
              <a:t>14</a:t>
            </a:r>
            <a:r>
              <a:rPr lang="zh-CN" altLang="en-US" sz="1600"/>
              <a:t>日黄昏</a:t>
            </a:r>
          </a:p>
        </p:txBody>
      </p:sp>
      <p:graphicFrame>
        <p:nvGraphicFramePr>
          <p:cNvPr id="63544" name="Object 56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943600" y="2895600"/>
          <a:ext cx="695325" cy="615950"/>
        </p:xfrm>
        <a:graphic>
          <a:graphicData uri="http://schemas.openxmlformats.org/presentationml/2006/ole">
            <p:oleObj spid="_x0000_s30779" name="Presentation" showAsIcon="1" r:id="rId6" imgW="914400" imgH="885825" progId="PowerPoint.Show.8">
              <p:embed/>
            </p:oleObj>
          </a:graphicData>
        </a:graphic>
      </p:graphicFrame>
      <p:sp>
        <p:nvSpPr>
          <p:cNvPr id="30780" name="Text Box 60"/>
          <p:cNvSpPr txBox="1">
            <a:spLocks noChangeArrowheads="1"/>
          </p:cNvSpPr>
          <p:nvPr/>
        </p:nvSpPr>
        <p:spPr bwMode="auto">
          <a:xfrm>
            <a:off x="4495800" y="4267200"/>
            <a:ext cx="21272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>
                <a:solidFill>
                  <a:srgbClr val="FF0066"/>
                </a:solidFill>
              </a:rPr>
              <a:t>晚间回伯大尼</a:t>
            </a:r>
            <a:r>
              <a:rPr lang="en-US" altLang="zh-CN" sz="1600">
                <a:solidFill>
                  <a:srgbClr val="FF0066"/>
                </a:solidFill>
              </a:rPr>
              <a:t>,</a:t>
            </a:r>
            <a:r>
              <a:rPr lang="zh-CN" altLang="en-US" sz="1600">
                <a:solidFill>
                  <a:srgbClr val="FF0066"/>
                </a:solidFill>
              </a:rPr>
              <a:t>没洁净</a:t>
            </a:r>
          </a:p>
          <a:p>
            <a:r>
              <a:rPr lang="zh-CN" altLang="en-US" sz="1600">
                <a:solidFill>
                  <a:srgbClr val="FF0066"/>
                </a:solidFill>
              </a:rPr>
              <a:t>圣殿</a:t>
            </a:r>
            <a:r>
              <a:rPr lang="en-US" altLang="zh-CN" sz="1600">
                <a:solidFill>
                  <a:srgbClr val="FF0066"/>
                </a:solidFill>
              </a:rPr>
              <a:t>,</a:t>
            </a:r>
            <a:r>
              <a:rPr lang="zh-CN" altLang="en-US" sz="1600">
                <a:solidFill>
                  <a:srgbClr val="FF0066"/>
                </a:solidFill>
              </a:rPr>
              <a:t>没教训群众</a:t>
            </a:r>
            <a:r>
              <a:rPr lang="en-US" altLang="zh-CN" sz="1600">
                <a:solidFill>
                  <a:srgbClr val="FF0066"/>
                </a:solidFill>
              </a:rPr>
              <a:t>,</a:t>
            </a:r>
            <a:r>
              <a:rPr lang="zh-CN" altLang="en-US" sz="1600">
                <a:solidFill>
                  <a:srgbClr val="FF0066"/>
                </a:solidFill>
              </a:rPr>
              <a:t>圣经</a:t>
            </a:r>
          </a:p>
          <a:p>
            <a:r>
              <a:rPr lang="zh-CN" altLang="en-US" sz="1600">
                <a:solidFill>
                  <a:srgbClr val="FF0066"/>
                </a:solidFill>
              </a:rPr>
              <a:t>无当日其他的记载</a:t>
            </a:r>
          </a:p>
        </p:txBody>
      </p:sp>
      <p:graphicFrame>
        <p:nvGraphicFramePr>
          <p:cNvPr id="63542" name="Object 5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019800" y="304800"/>
          <a:ext cx="630238" cy="611188"/>
        </p:xfrm>
        <a:graphic>
          <a:graphicData uri="http://schemas.openxmlformats.org/presentationml/2006/ole">
            <p:oleObj spid="_x0000_s30781" name="Presentation" showAsIcon="1" r:id="rId7" imgW="914400" imgH="885825" progId="PowerPoint.Show.8">
              <p:embed/>
            </p:oleObj>
          </a:graphicData>
        </a:graphic>
      </p:graphicFrame>
      <p:graphicFrame>
        <p:nvGraphicFramePr>
          <p:cNvPr id="63549" name="Object 6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8077200" y="304800"/>
          <a:ext cx="630238" cy="611188"/>
        </p:xfrm>
        <a:graphic>
          <a:graphicData uri="http://schemas.openxmlformats.org/presentationml/2006/ole">
            <p:oleObj spid="_x0000_s30782" name="Presentation" showAsIcon="1" r:id="rId8" imgW="914400" imgH="885825" progId="PowerPoint.Show.8">
              <p:embed/>
            </p:oleObj>
          </a:graphicData>
        </a:graphic>
      </p:graphicFrame>
      <p:sp>
        <p:nvSpPr>
          <p:cNvPr id="30783" name="Text Box 63"/>
          <p:cNvSpPr txBox="1">
            <a:spLocks noChangeArrowheads="1"/>
          </p:cNvSpPr>
          <p:nvPr/>
        </p:nvSpPr>
        <p:spPr bwMode="auto">
          <a:xfrm>
            <a:off x="6553200" y="1524000"/>
            <a:ext cx="2208213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>
                <a:solidFill>
                  <a:srgbClr val="FF0066"/>
                </a:solidFill>
              </a:rPr>
              <a:t>第二天</a:t>
            </a:r>
            <a:r>
              <a:rPr lang="zh-CN" altLang="en-US" sz="1600"/>
              <a:t>从伯大尼出来</a:t>
            </a:r>
            <a:r>
              <a:rPr lang="en-US" altLang="zh-CN" sz="1600">
                <a:latin typeface="Microsoft YaHei" pitchFamily="34" charset="-122"/>
              </a:rPr>
              <a:t>…</a:t>
            </a:r>
            <a:endParaRPr lang="en-US" altLang="zh-CN" sz="1600"/>
          </a:p>
          <a:p>
            <a:r>
              <a:rPr lang="zh-CN" altLang="en-US" sz="1600"/>
              <a:t>来到耶路撒冷</a:t>
            </a:r>
            <a:r>
              <a:rPr lang="en-US" altLang="zh-CN" sz="1600"/>
              <a:t>,</a:t>
            </a:r>
            <a:r>
              <a:rPr lang="zh-CN" altLang="en-US" sz="1600"/>
              <a:t>耶稣进</a:t>
            </a:r>
          </a:p>
          <a:p>
            <a:r>
              <a:rPr lang="zh-CN" altLang="en-US" sz="1600"/>
              <a:t>了圣殿</a:t>
            </a:r>
            <a:r>
              <a:rPr lang="en-US" altLang="zh-CN" sz="1600"/>
              <a:t>,</a:t>
            </a:r>
            <a:r>
              <a:rPr lang="zh-CN" altLang="en-US" sz="1600"/>
              <a:t>洁净圣殿</a:t>
            </a:r>
            <a:r>
              <a:rPr lang="en-US" altLang="zh-CN" sz="1600">
                <a:latin typeface="Microsoft YaHei" pitchFamily="34" charset="-122"/>
              </a:rPr>
              <a:t>…</a:t>
            </a:r>
            <a:r>
              <a:rPr lang="en-US" altLang="zh-CN" sz="1600"/>
              <a:t>.</a:t>
            </a:r>
          </a:p>
        </p:txBody>
      </p:sp>
      <p:sp>
        <p:nvSpPr>
          <p:cNvPr id="30784" name="Text Box 64"/>
          <p:cNvSpPr txBox="1">
            <a:spLocks noChangeArrowheads="1"/>
          </p:cNvSpPr>
          <p:nvPr/>
        </p:nvSpPr>
        <p:spPr bwMode="auto">
          <a:xfrm>
            <a:off x="6553200" y="2362200"/>
            <a:ext cx="2149475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/>
              <a:t>耶稣在圣殿医瞎子</a:t>
            </a:r>
            <a:r>
              <a:rPr lang="en-US" altLang="zh-CN" sz="1600"/>
              <a:t>,</a:t>
            </a:r>
          </a:p>
          <a:p>
            <a:r>
              <a:rPr lang="zh-CN" altLang="en-US" sz="1600"/>
              <a:t>瘸子</a:t>
            </a:r>
            <a:r>
              <a:rPr lang="en-US" altLang="zh-CN" sz="1600"/>
              <a:t>,</a:t>
            </a:r>
            <a:r>
              <a:rPr lang="zh-CN" altLang="en-US" sz="1600"/>
              <a:t>也由</a:t>
            </a:r>
            <a:r>
              <a:rPr lang="en-US" altLang="zh-CN" sz="1600"/>
              <a:t>11</a:t>
            </a:r>
            <a:r>
              <a:rPr lang="zh-CN" altLang="en-US" sz="1600"/>
              <a:t>日起</a:t>
            </a:r>
            <a:r>
              <a:rPr lang="en-US" altLang="zh-CN" sz="1600"/>
              <a:t>,</a:t>
            </a:r>
            <a:r>
              <a:rPr lang="zh-CN" altLang="en-US" sz="1600"/>
              <a:t>每日</a:t>
            </a:r>
          </a:p>
          <a:p>
            <a:r>
              <a:rPr lang="zh-CN" altLang="en-US" sz="1600"/>
              <a:t>在圣殿讲论</a:t>
            </a:r>
            <a:r>
              <a:rPr lang="en-US" altLang="zh-CN" sz="1600"/>
              <a:t>,</a:t>
            </a:r>
            <a:r>
              <a:rPr lang="zh-CN" altLang="en-US" sz="1600"/>
              <a:t>教训人</a:t>
            </a:r>
            <a:r>
              <a:rPr lang="en-US" altLang="zh-CN" sz="1600"/>
              <a:t>,</a:t>
            </a:r>
          </a:p>
          <a:p>
            <a:r>
              <a:rPr lang="zh-CN" altLang="en-US" sz="1600"/>
              <a:t>下午圣殿休息后</a:t>
            </a:r>
            <a:r>
              <a:rPr lang="en-US" altLang="zh-CN" sz="1600"/>
              <a:t>,</a:t>
            </a:r>
            <a:r>
              <a:rPr lang="zh-CN" altLang="en-US" sz="1600"/>
              <a:t>和</a:t>
            </a:r>
            <a:r>
              <a:rPr lang="en-US" altLang="zh-CN" sz="1600"/>
              <a:t>12</a:t>
            </a:r>
          </a:p>
          <a:p>
            <a:r>
              <a:rPr lang="zh-CN" altLang="en-US" sz="1600"/>
              <a:t>门徒</a:t>
            </a:r>
            <a:r>
              <a:rPr lang="en-US" altLang="zh-CN" sz="1600"/>
              <a:t>,</a:t>
            </a:r>
            <a:r>
              <a:rPr lang="zh-CN" altLang="en-US" sz="1600">
                <a:solidFill>
                  <a:srgbClr val="FF0066"/>
                </a:solidFill>
              </a:rPr>
              <a:t>回伯大尼</a:t>
            </a:r>
          </a:p>
          <a:p>
            <a:r>
              <a:rPr lang="en-US" altLang="zh-CN" sz="1600"/>
              <a:t>(</a:t>
            </a:r>
            <a:r>
              <a:rPr lang="zh-CN" altLang="en-US" sz="1600"/>
              <a:t>太</a:t>
            </a:r>
            <a:r>
              <a:rPr lang="en-US" altLang="zh-CN" sz="1600"/>
              <a:t>21:</a:t>
            </a:r>
            <a:r>
              <a:rPr lang="en-US" altLang="zh-CN" sz="1600">
                <a:solidFill>
                  <a:srgbClr val="FF0066"/>
                </a:solidFill>
              </a:rPr>
              <a:t>17</a:t>
            </a:r>
            <a:r>
              <a:rPr lang="en-US" altLang="zh-CN" sz="1600"/>
              <a:t>)</a:t>
            </a:r>
          </a:p>
        </p:txBody>
      </p:sp>
      <p:sp>
        <p:nvSpPr>
          <p:cNvPr id="30785" name="Text Box 65"/>
          <p:cNvSpPr txBox="1">
            <a:spLocks noChangeArrowheads="1"/>
          </p:cNvSpPr>
          <p:nvPr/>
        </p:nvSpPr>
        <p:spPr bwMode="auto">
          <a:xfrm>
            <a:off x="6553200" y="3962400"/>
            <a:ext cx="20129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>
                <a:solidFill>
                  <a:srgbClr val="FF0066"/>
                </a:solidFill>
              </a:rPr>
              <a:t>耶稣个人</a:t>
            </a:r>
            <a:r>
              <a:rPr lang="zh-CN" altLang="en-US" sz="1600"/>
              <a:t>也会隐退到</a:t>
            </a:r>
          </a:p>
          <a:p>
            <a:r>
              <a:rPr lang="zh-CN" altLang="en-US" sz="1600"/>
              <a:t>橄榄山其他地方</a:t>
            </a:r>
          </a:p>
          <a:p>
            <a:r>
              <a:rPr lang="en-US" altLang="zh-CN" sz="1600"/>
              <a:t>(</a:t>
            </a:r>
            <a:r>
              <a:rPr lang="zh-CN" altLang="en-US" sz="1600"/>
              <a:t>路</a:t>
            </a:r>
            <a:r>
              <a:rPr lang="en-US" altLang="zh-CN" sz="1600"/>
              <a:t>21:37)</a:t>
            </a:r>
            <a:endParaRPr lang="en-US" altLang="zh-CN" sz="1600" b="0"/>
          </a:p>
        </p:txBody>
      </p:sp>
      <p:graphicFrame>
        <p:nvGraphicFramePr>
          <p:cNvPr id="3" name="Object 6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8077200" y="4267200"/>
          <a:ext cx="630238" cy="609600"/>
        </p:xfrm>
        <a:graphic>
          <a:graphicData uri="http://schemas.openxmlformats.org/presentationml/2006/ole">
            <p:oleObj spid="_x0000_s30786" name="Presentation" showAsIcon="1" r:id="rId9" imgW="914400" imgH="885825" progId="PowerPoint.Show.8">
              <p:embed/>
            </p:oleObj>
          </a:graphicData>
        </a:graphic>
      </p:graphicFrame>
      <p:sp>
        <p:nvSpPr>
          <p:cNvPr id="30787" name="Text Box 67"/>
          <p:cNvSpPr txBox="1">
            <a:spLocks noChangeArrowheads="1"/>
          </p:cNvSpPr>
          <p:nvPr/>
        </p:nvSpPr>
        <p:spPr bwMode="auto">
          <a:xfrm>
            <a:off x="457200" y="228600"/>
            <a:ext cx="1047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>
                <a:solidFill>
                  <a:srgbClr val="FF0066"/>
                </a:solidFill>
              </a:rPr>
              <a:t>正月 </a:t>
            </a:r>
            <a:r>
              <a:rPr lang="en-US" altLang="zh-CN" sz="2400">
                <a:solidFill>
                  <a:srgbClr val="FF0066"/>
                </a:solidFill>
              </a:rPr>
              <a:t>8</a:t>
            </a:r>
            <a:endParaRPr lang="zh-CN" altLang="en-US" sz="2400">
              <a:solidFill>
                <a:srgbClr val="FF0066"/>
              </a:solidFill>
            </a:endParaRPr>
          </a:p>
        </p:txBody>
      </p:sp>
      <p:sp>
        <p:nvSpPr>
          <p:cNvPr id="30788" name="Text Box 68"/>
          <p:cNvSpPr txBox="1">
            <a:spLocks noChangeArrowheads="1"/>
          </p:cNvSpPr>
          <p:nvPr/>
        </p:nvSpPr>
        <p:spPr bwMode="auto">
          <a:xfrm>
            <a:off x="457200" y="685800"/>
            <a:ext cx="2012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/>
              <a:t>旅程时间座标的</a:t>
            </a:r>
            <a:r>
              <a:rPr lang="zh-CN" altLang="en-US" sz="1600">
                <a:solidFill>
                  <a:srgbClr val="FF0066"/>
                </a:solidFill>
              </a:rPr>
              <a:t>原点</a:t>
            </a:r>
            <a:endParaRPr lang="en-US" altLang="zh-CN" sz="1600">
              <a:solidFill>
                <a:srgbClr val="FF0066"/>
              </a:solidFill>
            </a:endParaRPr>
          </a:p>
        </p:txBody>
      </p:sp>
      <p:sp>
        <p:nvSpPr>
          <p:cNvPr id="30789" name="Text Box 69"/>
          <p:cNvSpPr txBox="1">
            <a:spLocks noChangeArrowheads="1"/>
          </p:cNvSpPr>
          <p:nvPr/>
        </p:nvSpPr>
        <p:spPr bwMode="auto">
          <a:xfrm>
            <a:off x="2514600" y="685800"/>
            <a:ext cx="1809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 b="0"/>
              <a:t>约在下午骑驴进京</a:t>
            </a:r>
            <a:endParaRPr lang="en-US" altLang="zh-CN" sz="1600" b="0"/>
          </a:p>
        </p:txBody>
      </p:sp>
      <p:sp>
        <p:nvSpPr>
          <p:cNvPr id="30790" name="Text Box 70"/>
          <p:cNvSpPr txBox="1">
            <a:spLocks noChangeArrowheads="1"/>
          </p:cNvSpPr>
          <p:nvPr/>
        </p:nvSpPr>
        <p:spPr bwMode="auto">
          <a:xfrm>
            <a:off x="2514600" y="228600"/>
            <a:ext cx="1047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0"/>
              <a:t>正月 </a:t>
            </a:r>
            <a:r>
              <a:rPr lang="en-US" altLang="zh-CN" sz="2400" b="0"/>
              <a:t>9</a:t>
            </a:r>
          </a:p>
        </p:txBody>
      </p:sp>
      <p:sp>
        <p:nvSpPr>
          <p:cNvPr id="30791" name="Text Box 71"/>
          <p:cNvSpPr txBox="1">
            <a:spLocks noChangeArrowheads="1"/>
          </p:cNvSpPr>
          <p:nvPr/>
        </p:nvSpPr>
        <p:spPr bwMode="auto">
          <a:xfrm>
            <a:off x="4572000" y="228600"/>
            <a:ext cx="1217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0"/>
              <a:t>正月 </a:t>
            </a:r>
            <a:r>
              <a:rPr lang="en-US" altLang="zh-CN" sz="2400" b="0"/>
              <a:t>10</a:t>
            </a:r>
          </a:p>
        </p:txBody>
      </p:sp>
      <p:sp>
        <p:nvSpPr>
          <p:cNvPr id="30792" name="Text Box 72"/>
          <p:cNvSpPr txBox="1">
            <a:spLocks noChangeArrowheads="1"/>
          </p:cNvSpPr>
          <p:nvPr/>
        </p:nvSpPr>
        <p:spPr bwMode="auto">
          <a:xfrm>
            <a:off x="4572000" y="685800"/>
            <a:ext cx="1663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 b="0"/>
              <a:t>天晚了</a:t>
            </a:r>
            <a:r>
              <a:rPr lang="en-US" altLang="zh-CN" sz="1600" b="0"/>
              <a:t>,</a:t>
            </a:r>
            <a:r>
              <a:rPr lang="zh-CN" altLang="en-US" sz="1600" b="0"/>
              <a:t>回伯大尼</a:t>
            </a:r>
          </a:p>
        </p:txBody>
      </p:sp>
      <p:sp>
        <p:nvSpPr>
          <p:cNvPr id="30793" name="Text Box 73"/>
          <p:cNvSpPr txBox="1">
            <a:spLocks noChangeArrowheads="1"/>
          </p:cNvSpPr>
          <p:nvPr/>
        </p:nvSpPr>
        <p:spPr bwMode="auto">
          <a:xfrm>
            <a:off x="6629400" y="228600"/>
            <a:ext cx="1217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0"/>
              <a:t>正月 </a:t>
            </a:r>
            <a:r>
              <a:rPr lang="en-US" altLang="zh-CN" sz="2400" b="0"/>
              <a:t>11</a:t>
            </a:r>
            <a:endParaRPr lang="zh-CN" altLang="en-US" sz="2400" b="0"/>
          </a:p>
        </p:txBody>
      </p:sp>
      <p:sp>
        <p:nvSpPr>
          <p:cNvPr id="30794" name="Text Box 74"/>
          <p:cNvSpPr txBox="1">
            <a:spLocks noChangeArrowheads="1"/>
          </p:cNvSpPr>
          <p:nvPr/>
        </p:nvSpPr>
        <p:spPr bwMode="auto">
          <a:xfrm>
            <a:off x="6629400" y="685800"/>
            <a:ext cx="996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 b="0"/>
              <a:t>洁净圣殿</a:t>
            </a:r>
          </a:p>
        </p:txBody>
      </p:sp>
      <p:graphicFrame>
        <p:nvGraphicFramePr>
          <p:cNvPr id="30795" name="Object 7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8077200" y="3352800"/>
          <a:ext cx="630238" cy="611188"/>
        </p:xfrm>
        <a:graphic>
          <a:graphicData uri="http://schemas.openxmlformats.org/presentationml/2006/ole">
            <p:oleObj spid="_x0000_s30795" name="Presentation" showAsIcon="1" r:id="rId10" imgW="914400" imgH="885960" progId="PowerPoint.Show.8">
              <p:embed/>
            </p:oleObj>
          </a:graphicData>
        </a:graphic>
      </p:graphicFrame>
      <p:sp>
        <p:nvSpPr>
          <p:cNvPr id="30796" name="Text Box 76"/>
          <p:cNvSpPr txBox="1">
            <a:spLocks noChangeArrowheads="1"/>
          </p:cNvSpPr>
          <p:nvPr/>
        </p:nvSpPr>
        <p:spPr bwMode="auto">
          <a:xfrm>
            <a:off x="3810000" y="5181600"/>
            <a:ext cx="4876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FF0066"/>
                </a:solidFill>
              </a:rPr>
              <a:t>正月</a:t>
            </a:r>
            <a:r>
              <a:rPr lang="en-US" altLang="zh-CN" sz="1600">
                <a:solidFill>
                  <a:srgbClr val="FF0066"/>
                </a:solidFill>
              </a:rPr>
              <a:t>10</a:t>
            </a:r>
            <a:r>
              <a:rPr lang="zh-CN" altLang="en-US" sz="1600">
                <a:solidFill>
                  <a:srgbClr val="FF0066"/>
                </a:solidFill>
              </a:rPr>
              <a:t>日晚间   次日 </a:t>
            </a:r>
            <a:r>
              <a:rPr lang="en-US" altLang="zh-CN" sz="1600">
                <a:solidFill>
                  <a:srgbClr val="FF0066"/>
                </a:solidFill>
              </a:rPr>
              <a:t>(</a:t>
            </a:r>
            <a:r>
              <a:rPr lang="zh-CN" altLang="en-US" sz="1600">
                <a:solidFill>
                  <a:srgbClr val="FF0066"/>
                </a:solidFill>
              </a:rPr>
              <a:t>马可特点</a:t>
            </a:r>
            <a:r>
              <a:rPr lang="en-US" altLang="zh-CN" sz="1600">
                <a:solidFill>
                  <a:srgbClr val="FF0066"/>
                </a:solidFill>
              </a:rPr>
              <a:t>: </a:t>
            </a:r>
            <a:r>
              <a:rPr lang="zh-CN" altLang="en-US" sz="1600">
                <a:solidFill>
                  <a:srgbClr val="FF0066"/>
                </a:solidFill>
              </a:rPr>
              <a:t>马上</a:t>
            </a:r>
            <a:r>
              <a:rPr lang="en-US" altLang="zh-CN" sz="1600">
                <a:solidFill>
                  <a:srgbClr val="FF0066"/>
                </a:solidFill>
              </a:rPr>
              <a:t>, </a:t>
            </a:r>
            <a:r>
              <a:rPr lang="zh-CN" altLang="en-US" sz="1600">
                <a:solidFill>
                  <a:srgbClr val="FF0066"/>
                </a:solidFill>
              </a:rPr>
              <a:t>立刻</a:t>
            </a:r>
            <a:r>
              <a:rPr lang="en-US" altLang="zh-CN" sz="1600">
                <a:solidFill>
                  <a:srgbClr val="FF0066"/>
                </a:solidFill>
              </a:rPr>
              <a:t>, </a:t>
            </a:r>
            <a:r>
              <a:rPr lang="zh-CN" altLang="en-US" sz="1600">
                <a:solidFill>
                  <a:srgbClr val="FF0066"/>
                </a:solidFill>
              </a:rPr>
              <a:t>就</a:t>
            </a:r>
            <a:r>
              <a:rPr lang="en-US" altLang="zh-CN" sz="1600">
                <a:solidFill>
                  <a:srgbClr val="FF0066"/>
                </a:solidFill>
                <a:latin typeface="Microsoft YaHei" pitchFamily="34" charset="-122"/>
              </a:rPr>
              <a:t>…</a:t>
            </a:r>
            <a:r>
              <a:rPr lang="en-US" altLang="zh-CN" sz="1600">
                <a:solidFill>
                  <a:srgbClr val="FF0066"/>
                </a:solidFill>
              </a:rPr>
              <a:t>.)</a:t>
            </a:r>
          </a:p>
        </p:txBody>
      </p:sp>
      <p:sp>
        <p:nvSpPr>
          <p:cNvPr id="30797" name="Line 77"/>
          <p:cNvSpPr>
            <a:spLocks noChangeShapeType="1"/>
          </p:cNvSpPr>
          <p:nvPr/>
        </p:nvSpPr>
        <p:spPr bwMode="auto">
          <a:xfrm flipV="1">
            <a:off x="5562600" y="1371600"/>
            <a:ext cx="152400" cy="38862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798" name="Line 78"/>
          <p:cNvSpPr>
            <a:spLocks noChangeShapeType="1"/>
          </p:cNvSpPr>
          <p:nvPr/>
        </p:nvSpPr>
        <p:spPr bwMode="auto">
          <a:xfrm flipV="1">
            <a:off x="5562600" y="1371600"/>
            <a:ext cx="762000" cy="38862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799" name="Text Box 79"/>
          <p:cNvSpPr txBox="1">
            <a:spLocks noChangeArrowheads="1"/>
          </p:cNvSpPr>
          <p:nvPr/>
        </p:nvSpPr>
        <p:spPr bwMode="auto">
          <a:xfrm>
            <a:off x="4800600" y="5486400"/>
            <a:ext cx="2206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>
                <a:solidFill>
                  <a:schemeClr val="hlink"/>
                </a:solidFill>
              </a:rPr>
              <a:t>正月</a:t>
            </a:r>
            <a:r>
              <a:rPr lang="en-US" altLang="zh-CN" sz="1600">
                <a:solidFill>
                  <a:schemeClr val="hlink"/>
                </a:solidFill>
              </a:rPr>
              <a:t>10</a:t>
            </a:r>
            <a:r>
              <a:rPr lang="zh-CN" altLang="en-US" sz="1600">
                <a:solidFill>
                  <a:schemeClr val="hlink"/>
                </a:solidFill>
              </a:rPr>
              <a:t>日晚间   第二天</a:t>
            </a:r>
          </a:p>
        </p:txBody>
      </p:sp>
      <p:sp>
        <p:nvSpPr>
          <p:cNvPr id="30800" name="Line 80"/>
          <p:cNvSpPr>
            <a:spLocks noChangeShapeType="1"/>
          </p:cNvSpPr>
          <p:nvPr/>
        </p:nvSpPr>
        <p:spPr bwMode="auto">
          <a:xfrm flipV="1">
            <a:off x="6553200" y="1371600"/>
            <a:ext cx="381000" cy="4114800"/>
          </a:xfrm>
          <a:prstGeom prst="line">
            <a:avLst/>
          </a:prstGeom>
          <a:noFill/>
          <a:ln w="28575">
            <a:solidFill>
              <a:srgbClr val="339966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01" name="Line 81"/>
          <p:cNvSpPr>
            <a:spLocks noChangeShapeType="1"/>
          </p:cNvSpPr>
          <p:nvPr/>
        </p:nvSpPr>
        <p:spPr bwMode="auto">
          <a:xfrm flipV="1">
            <a:off x="6553200" y="1219200"/>
            <a:ext cx="1752600" cy="4343400"/>
          </a:xfrm>
          <a:prstGeom prst="line">
            <a:avLst/>
          </a:prstGeom>
          <a:noFill/>
          <a:ln w="28575">
            <a:solidFill>
              <a:srgbClr val="339966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69" name="Text Box 82"/>
          <p:cNvSpPr txBox="1">
            <a:spLocks noChangeArrowheads="1"/>
          </p:cNvSpPr>
          <p:nvPr/>
        </p:nvSpPr>
        <p:spPr bwMode="auto">
          <a:xfrm>
            <a:off x="4572000" y="63246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600" b="0"/>
          </a:p>
        </p:txBody>
      </p:sp>
      <p:sp>
        <p:nvSpPr>
          <p:cNvPr id="30803" name="Text Box 83"/>
          <p:cNvSpPr txBox="1">
            <a:spLocks noChangeArrowheads="1"/>
          </p:cNvSpPr>
          <p:nvPr/>
        </p:nvSpPr>
        <p:spPr bwMode="auto">
          <a:xfrm>
            <a:off x="3810000" y="5715000"/>
            <a:ext cx="43957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 b="0"/>
              <a:t>正月</a:t>
            </a:r>
            <a:r>
              <a:rPr lang="en-US" altLang="zh-CN" sz="1600" b="0"/>
              <a:t>10</a:t>
            </a:r>
            <a:r>
              <a:rPr lang="zh-CN" altLang="en-US" sz="1600" b="0"/>
              <a:t>日白天耶稣没进圣殿惟一的理由</a:t>
            </a:r>
            <a:r>
              <a:rPr lang="en-US" altLang="zh-CN" sz="1600" b="0"/>
              <a:t>- </a:t>
            </a:r>
            <a:r>
              <a:rPr lang="zh-CN" altLang="en-US" sz="1600" b="0"/>
              <a:t>安息日</a:t>
            </a:r>
          </a:p>
        </p:txBody>
      </p:sp>
      <p:sp>
        <p:nvSpPr>
          <p:cNvPr id="30804" name="Text Box 84"/>
          <p:cNvSpPr txBox="1">
            <a:spLocks noChangeArrowheads="1"/>
          </p:cNvSpPr>
          <p:nvPr/>
        </p:nvSpPr>
        <p:spPr bwMode="auto">
          <a:xfrm>
            <a:off x="2971800" y="5943600"/>
            <a:ext cx="5867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600"/>
              <a:t>骑驴驹进耶路撒冷与洁净圣殿</a:t>
            </a:r>
            <a:r>
              <a:rPr lang="en-US" altLang="zh-CN" sz="1600"/>
              <a:t>,</a:t>
            </a:r>
            <a:r>
              <a:rPr lang="zh-CN" altLang="en-US" sz="1600"/>
              <a:t>相差</a:t>
            </a:r>
            <a:r>
              <a:rPr lang="en-US" altLang="zh-CN" sz="1600"/>
              <a:t>36</a:t>
            </a:r>
            <a:r>
              <a:rPr lang="zh-CN" altLang="en-US" sz="1600"/>
              <a:t>小时 </a:t>
            </a:r>
            <a:r>
              <a:rPr lang="en-US" altLang="zh-CN" sz="1600"/>
              <a:t>(</a:t>
            </a:r>
            <a:r>
              <a:rPr lang="zh-CN" altLang="en-US" sz="1600"/>
              <a:t>两个夜晚</a:t>
            </a:r>
            <a:r>
              <a:rPr lang="en-US" altLang="zh-CN" sz="1600"/>
              <a:t>,</a:t>
            </a:r>
            <a:r>
              <a:rPr lang="zh-CN" altLang="en-US" sz="1600"/>
              <a:t>一个白天</a:t>
            </a:r>
            <a:r>
              <a:rPr lang="en-US" altLang="zh-CN" sz="1600"/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8" grpId="0"/>
      <p:bldP spid="30770" grpId="0"/>
      <p:bldP spid="30771" grpId="0"/>
      <p:bldP spid="30773" grpId="0"/>
      <p:bldP spid="30774" grpId="0"/>
      <p:bldP spid="30775" grpId="0"/>
      <p:bldP spid="30776" grpId="0"/>
      <p:bldP spid="30777" grpId="0"/>
      <p:bldP spid="30778" grpId="0"/>
      <p:bldP spid="30780" grpId="0"/>
      <p:bldP spid="30783" grpId="0"/>
      <p:bldP spid="30784" grpId="0"/>
      <p:bldP spid="30785" grpId="0"/>
      <p:bldP spid="30787" grpId="0"/>
      <p:bldP spid="30788" grpId="0"/>
      <p:bldP spid="30789" grpId="0"/>
      <p:bldP spid="30790" grpId="0"/>
      <p:bldP spid="30791" grpId="0"/>
      <p:bldP spid="30792" grpId="0"/>
      <p:bldP spid="30793" grpId="0"/>
      <p:bldP spid="30794" grpId="0"/>
      <p:bldP spid="30796" grpId="0"/>
      <p:bldP spid="30796" grpId="1"/>
      <p:bldP spid="30797" grpId="0" animBg="1"/>
      <p:bldP spid="30797" grpId="1" animBg="1"/>
      <p:bldP spid="30798" grpId="0" animBg="1"/>
      <p:bldP spid="30798" grpId="1" animBg="1"/>
      <p:bldP spid="30799" grpId="0"/>
      <p:bldP spid="30799" grpId="1"/>
      <p:bldP spid="30800" grpId="0" animBg="1"/>
      <p:bldP spid="30800" grpId="1" animBg="1"/>
      <p:bldP spid="30801" grpId="0" animBg="1"/>
      <p:bldP spid="30801" grpId="1" animBg="1"/>
      <p:bldP spid="30803" grpId="0"/>
      <p:bldP spid="30803" grpId="1"/>
      <p:bldP spid="30804" grpId="0"/>
      <p:bldP spid="30804" grpId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1357</TotalTime>
  <Words>10559</Words>
  <Application>Microsoft Office PowerPoint</Application>
  <PresentationFormat>On-screen Show (4:3)</PresentationFormat>
  <Paragraphs>2188</Paragraphs>
  <Slides>53</Slides>
  <Notes>36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Design Template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53</vt:i4>
      </vt:variant>
    </vt:vector>
  </HeadingPairs>
  <TitlesOfParts>
    <vt:vector size="62" baseType="lpstr">
      <vt:lpstr>Arial</vt:lpstr>
      <vt:lpstr>Microsoft YaHei</vt:lpstr>
      <vt:lpstr>宋体</vt:lpstr>
      <vt:lpstr>Times New Roman</vt:lpstr>
      <vt:lpstr>Default Design</vt:lpstr>
      <vt:lpstr>Presentation</vt:lpstr>
      <vt:lpstr>Microsoft Word Document</vt:lpstr>
      <vt:lpstr>Worksheet</vt:lpstr>
      <vt:lpstr>Document</vt:lpstr>
      <vt:lpstr>十字架的旅程</vt:lpstr>
      <vt:lpstr>十字架的旅程</vt:lpstr>
      <vt:lpstr>十字架的旅程 (父神的定旨)</vt:lpstr>
      <vt:lpstr>时间与时机 的要点 - 1 圣经中,每日由晚上开始</vt:lpstr>
      <vt:lpstr>时间与时机 的要点 - 2 每日4个时段</vt:lpstr>
      <vt:lpstr>时间与时机 的要点 - 3 利未记23:27,32(晚上的次日)</vt:lpstr>
      <vt:lpstr>时间与时机 的要点 - 4 约书亚  5:10-12 (次日与第二天的例子)</vt:lpstr>
      <vt:lpstr>Slide 8</vt:lpstr>
      <vt:lpstr>Slide 9</vt:lpstr>
      <vt:lpstr>Slide 10</vt:lpstr>
      <vt:lpstr>旧约逾越节和除酵节</vt:lpstr>
      <vt:lpstr>旧约逾越节,全家守节日和圣殿献祭物</vt:lpstr>
      <vt:lpstr>和合本  新约和旧约  用词的不同</vt:lpstr>
      <vt:lpstr>四福音的逾越节和除酵节</vt:lpstr>
      <vt:lpstr>四福音逾越节,守节日和圣殿献祭物</vt:lpstr>
      <vt:lpstr>逾越节的羔羊基督已经被杀,献祭了(林前5:7) </vt:lpstr>
      <vt:lpstr>正月14日:  主受难与埋葬 (约翰19:31-37)</vt:lpstr>
      <vt:lpstr>正月15日:  祭司长等人,加强封锁主耶稣的坟墓(马太27:62-66)</vt:lpstr>
      <vt:lpstr>正月16日:  妇女们买香膏,香料要去膏主耶稣,但…. (马可16:1)</vt:lpstr>
      <vt:lpstr>正月17日: 必须明白的经文, 路加福音 (23:54-56)</vt:lpstr>
      <vt:lpstr>正月17日:又逢第七日的安息日,妇女们迫不急待 (路加23:50-56)</vt:lpstr>
      <vt:lpstr>正月18日: 黄昏 “来看坟墓”的原因(马太28:1) </vt:lpstr>
      <vt:lpstr>正月18日: 黄昏来看坟墓,又回住处 (路加24:1,10) </vt:lpstr>
      <vt:lpstr>正月18日:清早,天使打开空坟墓,告诉妇女,主已经复活了 (马太28:1-15)</vt:lpstr>
      <vt:lpstr>正月18日: 空坟墓的 时证,物证,人证,…证(太28:1-15)</vt:lpstr>
      <vt:lpstr>Slide 26</vt:lpstr>
      <vt:lpstr>圣经只记主复活时机的极限 (至少 与 至多)</vt:lpstr>
      <vt:lpstr>主复活的时机,必符合主耶稣自己的每一句话</vt:lpstr>
      <vt:lpstr>马可16:9七日的第一日[清早]              (约20:1-18)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现行犹太传统与圣经不符合之处</vt:lpstr>
      <vt:lpstr>Slide 45</vt:lpstr>
      <vt:lpstr>Slide 46</vt:lpstr>
      <vt:lpstr>受难年的五旬节 (犹太历, 正月30天, 2月29天, 3月30天)</vt:lpstr>
      <vt:lpstr>十架旅程的结论</vt:lpstr>
      <vt:lpstr>十架旅程的结论(续)</vt:lpstr>
      <vt:lpstr>Slide 50</vt:lpstr>
      <vt:lpstr>修改  NIV Study Bible P 1482</vt:lpstr>
      <vt:lpstr>修改 海天书楼启导本  P 1394</vt:lpstr>
      <vt:lpstr>修改 更新启导本  P 1854 </vt:lpstr>
    </vt:vector>
  </TitlesOfParts>
  <Company> XE Capital Managment LLC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十字架的旅程    单元一</dc:title>
  <dc:creator>Rhoda</dc:creator>
  <cp:lastModifiedBy>Rhoda</cp:lastModifiedBy>
  <cp:revision>164</cp:revision>
  <dcterms:created xsi:type="dcterms:W3CDTF">2021-05-19T03:01:28Z</dcterms:created>
  <dcterms:modified xsi:type="dcterms:W3CDTF">2022-04-04T01:55:02Z</dcterms:modified>
</cp:coreProperties>
</file>